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0" r:id="rId3"/>
    <p:sldId id="259" r:id="rId4"/>
    <p:sldId id="260" r:id="rId5"/>
    <p:sldId id="262" r:id="rId6"/>
    <p:sldId id="261" r:id="rId7"/>
    <p:sldId id="264" r:id="rId8"/>
    <p:sldId id="263" r:id="rId9"/>
    <p:sldId id="268" r:id="rId10"/>
    <p:sldId id="266" r:id="rId11"/>
    <p:sldId id="265" r:id="rId12"/>
    <p:sldId id="267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01653-7B7A-4410-B095-30732C9ECF5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04D86-F171-42B8-8833-54E445F1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1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 to the presentation you can send out the Video from slide</a:t>
            </a:r>
            <a:r>
              <a:rPr lang="en-US" baseline="0" dirty="0" smtClean="0"/>
              <a:t> 10 and the Know Your IX website for presentation participants to view.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Personal introduction including why you are passionate about educating on/preventing sexual violence.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2457-F32E-4B80-9CE1-E5034A46F4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34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2457-F32E-4B80-9CE1-E5034A46F4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92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2457-F32E-4B80-9CE1-E5034A46F4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0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DB088-569F-4231-A6E6-919C46DC5A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2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2F91-42E8-400D-AACA-2A72C0EB02A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32B1-0533-464C-8D81-C25B33D5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5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2F91-42E8-400D-AACA-2A72C0EB02A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32B1-0533-464C-8D81-C25B33D5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3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2F91-42E8-400D-AACA-2A72C0EB02A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32B1-0533-464C-8D81-C25B33D5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99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057400" y="4922838"/>
            <a:ext cx="10134600" cy="533400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F0EB7"/>
              </a:solidFill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4922838"/>
            <a:ext cx="1788584" cy="533400"/>
          </a:xfrm>
          <a:prstGeom prst="rect">
            <a:avLst/>
          </a:prstGeom>
          <a:solidFill>
            <a:srgbClr val="1A23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F0EB7"/>
              </a:solidFill>
              <a:latin typeface="+mn-lt"/>
              <a:ea typeface="+mn-ea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1201" y="1271588"/>
            <a:ext cx="10852151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0477501" y="4143375"/>
            <a:ext cx="1714500" cy="533400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F0EB7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" y="4143375"/>
            <a:ext cx="10240433" cy="533400"/>
          </a:xfrm>
          <a:prstGeom prst="rect">
            <a:avLst/>
          </a:prstGeom>
          <a:solidFill>
            <a:srgbClr val="1A23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F0EB7"/>
              </a:solidFill>
              <a:latin typeface="+mn-lt"/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0477501" y="5662614"/>
            <a:ext cx="1714500" cy="534987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F0EB7"/>
              </a:solidFill>
              <a:latin typeface="+mn-lt"/>
              <a:ea typeface="+mn-ea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" y="5662614"/>
            <a:ext cx="10240433" cy="534987"/>
          </a:xfrm>
          <a:prstGeom prst="rect">
            <a:avLst/>
          </a:prstGeom>
          <a:solidFill>
            <a:srgbClr val="1A23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F0EB7"/>
              </a:solidFill>
              <a:latin typeface="+mn-lt"/>
              <a:ea typeface="+mn-ea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2057400" y="6397625"/>
            <a:ext cx="10134600" cy="534988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F0EB7"/>
              </a:solidFill>
              <a:latin typeface="+mn-lt"/>
              <a:ea typeface="+mn-ea"/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 userDrawn="1"/>
        </p:nvSpPr>
        <p:spPr bwMode="auto">
          <a:xfrm>
            <a:off x="711200" y="3005139"/>
            <a:ext cx="1093258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700" dirty="0">
                <a:latin typeface="Gill Sans Light" pitchFamily="-109" charset="0"/>
              </a:rPr>
              <a:t>Metropolitan Organization to Counter Sexual Assault 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2057400" y="0"/>
            <a:ext cx="10134600" cy="533400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F0EB7"/>
              </a:solidFill>
              <a:latin typeface="+mn-lt"/>
              <a:ea typeface="+mn-ea"/>
            </a:endParaRPr>
          </a:p>
        </p:txBody>
      </p:sp>
      <p:sp>
        <p:nvSpPr>
          <p:cNvPr id="20" name="Rectangle 19"/>
          <p:cNvSpPr>
            <a:spLocks noChangeArrowheads="1"/>
          </p:cNvSpPr>
          <p:nvPr userDrawn="1"/>
        </p:nvSpPr>
        <p:spPr bwMode="auto">
          <a:xfrm>
            <a:off x="0" y="0"/>
            <a:ext cx="1788584" cy="533400"/>
          </a:xfrm>
          <a:prstGeom prst="rect">
            <a:avLst/>
          </a:prstGeom>
          <a:solidFill>
            <a:srgbClr val="1A23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F0EB7"/>
              </a:solidFill>
              <a:latin typeface="+mn-lt"/>
              <a:ea typeface="+mn-ea"/>
            </a:endParaRPr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0" y="6397625"/>
            <a:ext cx="1788584" cy="534988"/>
          </a:xfrm>
          <a:prstGeom prst="rect">
            <a:avLst/>
          </a:prstGeom>
          <a:solidFill>
            <a:srgbClr val="1A23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F0EB7"/>
              </a:solidFill>
              <a:latin typeface="+mn-lt"/>
              <a:ea typeface="+mn-ea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057401" y="5662614"/>
            <a:ext cx="8183033" cy="4901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  <a:latin typeface="Gill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>
          <a:xfrm>
            <a:off x="2057401" y="4922838"/>
            <a:ext cx="8420100" cy="533400"/>
          </a:xfrm>
        </p:spPr>
        <p:txBody>
          <a:bodyPr/>
          <a:lstStyle>
            <a:lvl1pPr algn="ctr">
              <a:buNone/>
              <a:defRPr sz="2400">
                <a:solidFill>
                  <a:schemeClr val="bg1"/>
                </a:solidFill>
                <a:latin typeface="Gill Sans Ligh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2057401" y="4143375"/>
            <a:ext cx="8183033" cy="533400"/>
          </a:xfrm>
        </p:spPr>
        <p:txBody>
          <a:bodyPr>
            <a:normAutofit/>
          </a:bodyPr>
          <a:lstStyle>
            <a:lvl1pPr algn="ctr">
              <a:buNone/>
              <a:defRPr sz="28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996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351" y="0"/>
            <a:ext cx="12192000" cy="949325"/>
          </a:xfrm>
          <a:prstGeom prst="rect">
            <a:avLst/>
          </a:prstGeom>
          <a:solidFill>
            <a:srgbClr val="1A23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F0EB7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493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ill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 sz="2800">
                <a:latin typeface="Gill Sans Light"/>
              </a:defRPr>
            </a:lvl1pPr>
            <a:lvl2pPr>
              <a:defRPr sz="2400">
                <a:latin typeface="Gill Sans Light"/>
              </a:defRPr>
            </a:lvl2pPr>
            <a:lvl3pPr>
              <a:defRPr sz="2000">
                <a:latin typeface="Gill Sans Light"/>
              </a:defRPr>
            </a:lvl3pPr>
            <a:lvl4pPr>
              <a:defRPr sz="1800">
                <a:latin typeface="Gill Sans Light"/>
              </a:defRPr>
            </a:lvl4pPr>
            <a:lvl5pPr>
              <a:defRPr sz="1800">
                <a:latin typeface="Gill Sans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91784" y="6324600"/>
            <a:ext cx="10200216" cy="533400"/>
          </a:xfrm>
          <a:prstGeom prst="rect">
            <a:avLst/>
          </a:prstGeom>
          <a:solidFill>
            <a:srgbClr val="1A23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F0EB7"/>
              </a:solidFill>
              <a:latin typeface="+mn-lt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351" y="6324600"/>
            <a:ext cx="1716616" cy="533400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F0EB7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4354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2F91-42E8-400D-AACA-2A72C0EB02A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32B1-0533-464C-8D81-C25B33D5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4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2F91-42E8-400D-AACA-2A72C0EB02A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32B1-0533-464C-8D81-C25B33D5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3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2F91-42E8-400D-AACA-2A72C0EB02A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32B1-0533-464C-8D81-C25B33D5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4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2F91-42E8-400D-AACA-2A72C0EB02A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32B1-0533-464C-8D81-C25B33D5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6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2F91-42E8-400D-AACA-2A72C0EB02A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32B1-0533-464C-8D81-C25B33D5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3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2F91-42E8-400D-AACA-2A72C0EB02A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32B1-0533-464C-8D81-C25B33D5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1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2F91-42E8-400D-AACA-2A72C0EB02A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32B1-0533-464C-8D81-C25B33D5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2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2F91-42E8-400D-AACA-2A72C0EB02A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32B1-0533-464C-8D81-C25B33D5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0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22F91-42E8-400D-AACA-2A72C0EB02A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432B1-0533-464C-8D81-C25B33D5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bfischer@mocsa.org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Advocacy and Outreach Specialist – Title 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Brandi Fischer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Working Together to Prevent Sexual Assault on the College Campus: Creating an MOU with your local Rape Crisis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8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MOU – Rape Crisis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rape crisis center should appoint an advocate to work with the school, which would also be the point of contact for the school</a:t>
            </a:r>
          </a:p>
          <a:p>
            <a:r>
              <a:rPr lang="en-US" sz="2400" dirty="0" smtClean="0"/>
              <a:t>Support victims from the schools; hospital advocacy, law enforcement advocacy, and personal advocacy</a:t>
            </a:r>
          </a:p>
          <a:p>
            <a:r>
              <a:rPr lang="en-US" sz="2400" dirty="0" smtClean="0"/>
              <a:t>Provide constant communication with the Title IX Coordinator regarding trends in services and additional services that may be needed</a:t>
            </a:r>
          </a:p>
          <a:p>
            <a:r>
              <a:rPr lang="en-US" sz="2400" dirty="0" smtClean="0"/>
              <a:t>Deliver training to students and faculty/staff on the issues surrounding sexual violence</a:t>
            </a:r>
          </a:p>
          <a:p>
            <a:r>
              <a:rPr lang="en-US" sz="2400" dirty="0" smtClean="0"/>
              <a:t>Act as a member of the SART or CCR team. Provide assistance when developing prevention programming and training</a:t>
            </a:r>
          </a:p>
          <a:p>
            <a:r>
              <a:rPr lang="en-US" sz="2400" dirty="0" smtClean="0"/>
              <a:t>Provide Title IX Coordinator information on website</a:t>
            </a:r>
          </a:p>
          <a:p>
            <a:r>
              <a:rPr lang="en-US" sz="2400" dirty="0" smtClean="0"/>
              <a:t>Time on campus for advocate</a:t>
            </a:r>
          </a:p>
          <a:p>
            <a:pPr marL="0" indent="0" algn="r">
              <a:buNone/>
            </a:pPr>
            <a:r>
              <a:rPr lang="en-US" sz="2400" dirty="0" smtClean="0"/>
              <a:t>(Center for Changing Our Campus Culture, changingourcampus.org, 2016)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00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MOU -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Create a point of contact for the rape crisis center to simplify the referral process</a:t>
            </a:r>
          </a:p>
          <a:p>
            <a:r>
              <a:rPr lang="en-US" sz="2400" dirty="0" smtClean="0"/>
              <a:t>Provide training to the rape crisis center staff on resources the school offers to victims, the school’s Title IX policies, and accommodations the school offers to victims</a:t>
            </a:r>
          </a:p>
          <a:p>
            <a:r>
              <a:rPr lang="en-US" sz="2400" dirty="0" smtClean="0"/>
              <a:t>Making sure the Title IX Coordinator, or another assigned person, can meet regularly with the point of contact at the rape crisis center</a:t>
            </a:r>
          </a:p>
          <a:p>
            <a:r>
              <a:rPr lang="en-US" sz="2400" dirty="0" smtClean="0"/>
              <a:t>Collaborate with the rape crisis center on prevention programs and events</a:t>
            </a:r>
          </a:p>
          <a:p>
            <a:r>
              <a:rPr lang="en-US" sz="2400" dirty="0" smtClean="0"/>
              <a:t>Allow the use of school space for the rape crisis center to hold meetings, etc. (support group)</a:t>
            </a:r>
          </a:p>
          <a:p>
            <a:pPr marL="0" indent="0" algn="r">
              <a:buNone/>
            </a:pPr>
            <a:r>
              <a:rPr lang="en-US" sz="2400" dirty="0" smtClean="0"/>
              <a:t>(Center for Changing our Campus Culture, changing our campus.org, 2016)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36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MOU -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Most people employed on campus are mandated reporters. </a:t>
            </a:r>
          </a:p>
          <a:p>
            <a:r>
              <a:rPr lang="en-US" dirty="0" smtClean="0"/>
              <a:t>An important role of the rape crisis center advocate is that they are not mandated reporters</a:t>
            </a:r>
          </a:p>
          <a:p>
            <a:r>
              <a:rPr lang="en-US" dirty="0" smtClean="0"/>
              <a:t>It is important for the college to understand that the rape crisis center can provide confidential services to students and staff, while also providing options for the Title IX reporting process</a:t>
            </a:r>
          </a:p>
          <a:p>
            <a:r>
              <a:rPr lang="en-US" dirty="0" smtClean="0"/>
              <a:t>If the victim wants information shared between the school and rape crisis center, a written release of information will allow that communication between the two agencies</a:t>
            </a:r>
          </a:p>
        </p:txBody>
      </p:sp>
    </p:spTree>
    <p:extLst>
      <p:ext uri="{BB962C8B-B14F-4D97-AF65-F5344CB8AC3E}">
        <p14:creationId xmlns:p14="http://schemas.microsoft.com/office/powerpoint/2010/main" val="2453118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Sexual Assault Response Team (SART) or Coordinated Community Response (CCR) Team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Creating a SART or CCR is a great way to collaborate and keep ideas flowing between the rape crisis center and members of campus</a:t>
            </a:r>
          </a:p>
          <a:p>
            <a:r>
              <a:rPr lang="en-US" dirty="0" smtClean="0"/>
              <a:t>Meet once a month</a:t>
            </a:r>
          </a:p>
          <a:p>
            <a:r>
              <a:rPr lang="en-US" dirty="0" smtClean="0"/>
              <a:t>Who should be on these teams?</a:t>
            </a:r>
          </a:p>
          <a:p>
            <a:pPr lvl="1"/>
            <a:r>
              <a:rPr lang="en-US" sz="2000" dirty="0" smtClean="0"/>
              <a:t>Title IX Office</a:t>
            </a:r>
          </a:p>
          <a:p>
            <a:pPr lvl="1"/>
            <a:r>
              <a:rPr lang="en-US" sz="2000" dirty="0" smtClean="0"/>
              <a:t>Counselors</a:t>
            </a:r>
          </a:p>
          <a:p>
            <a:pPr lvl="1"/>
            <a:r>
              <a:rPr lang="en-US" sz="2000" dirty="0" smtClean="0"/>
              <a:t>Campus police</a:t>
            </a:r>
          </a:p>
          <a:p>
            <a:pPr lvl="1"/>
            <a:r>
              <a:rPr lang="en-US" sz="2000" dirty="0" smtClean="0"/>
              <a:t>Rape crisis center</a:t>
            </a:r>
          </a:p>
          <a:p>
            <a:pPr lvl="1"/>
            <a:r>
              <a:rPr lang="en-US" sz="2000" dirty="0" smtClean="0"/>
              <a:t>Students (athletes, clubs, groups)</a:t>
            </a:r>
          </a:p>
          <a:p>
            <a:pPr lvl="1"/>
            <a:r>
              <a:rPr lang="en-US" sz="2000" dirty="0" smtClean="0"/>
              <a:t>Student center/activities </a:t>
            </a:r>
          </a:p>
          <a:p>
            <a:pPr lvl="1"/>
            <a:r>
              <a:rPr lang="en-US" sz="2000" dirty="0" smtClean="0"/>
              <a:t>Women’s center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71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Brandi Fischer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bfischer@mocsa.org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816.285.1345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7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Self Care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016" y="1492898"/>
            <a:ext cx="7380515" cy="4245429"/>
          </a:xfrm>
        </p:spPr>
      </p:pic>
    </p:spTree>
    <p:extLst>
      <p:ext uri="{BB962C8B-B14F-4D97-AF65-F5344CB8AC3E}">
        <p14:creationId xmlns:p14="http://schemas.microsoft.com/office/powerpoint/2010/main" val="209872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>
          <a:xfrm>
            <a:off x="1858387" y="1601501"/>
            <a:ext cx="4299527" cy="3462337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Gill Sans Light" pitchFamily="-109" charset="0"/>
              </a:rPr>
              <a:t>MOCSA serves the entire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Gill Sans Light" pitchFamily="-109" charset="0"/>
              </a:rPr>
              <a:t>metropolitan area.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>
                <a:latin typeface="Gill Sans Light" pitchFamily="-109" charset="0"/>
              </a:rPr>
              <a:t>Kansas: Johnson, &amp; Wyandotte Counties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>
                <a:latin typeface="Gill Sans Light" pitchFamily="-109" charset="0"/>
              </a:rPr>
              <a:t>Missouri: Clay, Cass, Platte &amp; Jackson Counties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8763" y="1"/>
            <a:ext cx="9144000" cy="949325"/>
          </a:xfrm>
          <a:prstGeom prst="rect">
            <a:avLst/>
          </a:prstGeom>
          <a:solidFill>
            <a:srgbClr val="1A23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F0EB7"/>
              </a:solidFill>
              <a:latin typeface="Calibri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17838" y="6324600"/>
            <a:ext cx="7650162" cy="533400"/>
          </a:xfrm>
          <a:prstGeom prst="rect">
            <a:avLst/>
          </a:prstGeom>
          <a:solidFill>
            <a:srgbClr val="1A23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F0EB7"/>
              </a:solidFill>
              <a:latin typeface="Calibri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8763" y="6324600"/>
            <a:ext cx="1287462" cy="533400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F0EB7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1" y="63500"/>
            <a:ext cx="8348663" cy="7699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ctr" eaLnBrk="1" hangingPunct="1"/>
            <a:r>
              <a:rPr lang="en-US" sz="4400" b="1" dirty="0">
                <a:solidFill>
                  <a:srgbClr val="31859C"/>
                </a:solidFill>
                <a:latin typeface="Gill Sans" pitchFamily="-109" charset="0"/>
              </a:rPr>
              <a:t>MOCSA </a:t>
            </a:r>
            <a:r>
              <a:rPr lang="en-US" sz="4400" b="1" dirty="0">
                <a:solidFill>
                  <a:srgbClr val="FFFFFF"/>
                </a:solidFill>
                <a:latin typeface="Gill Sans Light" pitchFamily="-109" charset="0"/>
              </a:rPr>
              <a:t>Service Area</a:t>
            </a:r>
            <a:endParaRPr lang="en-US" sz="4400" b="1" dirty="0">
              <a:solidFill>
                <a:srgbClr val="31859C"/>
              </a:solidFill>
              <a:latin typeface="Gill Sans" pitchFamily="-10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1730809"/>
            <a:ext cx="417195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239000" y="4187952"/>
            <a:ext cx="1088136" cy="10698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5398" y="1403072"/>
            <a:ext cx="5115907" cy="4070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Gill Sans Light" pitchFamily="-109" charset="0"/>
              </a:rPr>
              <a:t>24-hour crisis line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latin typeface="Gill Sans Light" pitchFamily="-10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Gill Sans Light" pitchFamily="-109" charset="0"/>
              </a:rPr>
              <a:t>Advocacy Services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latin typeface="Gill Sans Light" pitchFamily="-10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Gill Sans Light" pitchFamily="-109" charset="0"/>
              </a:rPr>
              <a:t>Counseling Services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 smtClean="0">
              <a:latin typeface="Gill Sans Light" pitchFamily="-10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Gill Sans Light" pitchFamily="-109" charset="0"/>
              </a:rPr>
              <a:t>Education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17838" y="6324600"/>
            <a:ext cx="7650162" cy="533400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F0EB7"/>
              </a:solidFill>
              <a:latin typeface="Calibri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8763" y="6324600"/>
            <a:ext cx="1287462" cy="533400"/>
          </a:xfrm>
          <a:prstGeom prst="rect">
            <a:avLst/>
          </a:prstGeom>
          <a:solidFill>
            <a:srgbClr val="1A23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F0EB7"/>
              </a:solidFill>
              <a:latin typeface="Calibri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8763" y="1"/>
            <a:ext cx="9144000" cy="949325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sx="0" sy="0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F0EB7"/>
              </a:solidFill>
              <a:latin typeface="Calibri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1981201" y="63500"/>
            <a:ext cx="83486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ctr" eaLnBrk="1" hangingPunct="1"/>
            <a:r>
              <a:rPr lang="en-US" sz="4400" b="1" dirty="0">
                <a:solidFill>
                  <a:srgbClr val="1A235E"/>
                </a:solidFill>
                <a:latin typeface="Gill Sans"/>
              </a:rPr>
              <a:t>MOCSA </a:t>
            </a:r>
            <a:r>
              <a:rPr lang="en-US" sz="4400" b="1" dirty="0">
                <a:solidFill>
                  <a:srgbClr val="FFFFFF"/>
                </a:solidFill>
                <a:latin typeface="Gill Sans"/>
              </a:rPr>
              <a:t>Services</a:t>
            </a:r>
            <a:endParaRPr lang="en-US" sz="4400" b="1" dirty="0">
              <a:solidFill>
                <a:srgbClr val="1A235E"/>
              </a:solidFill>
              <a:latin typeface="Gill San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127" y="1713491"/>
            <a:ext cx="2846746" cy="28467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7662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happening </a:t>
            </a:r>
            <a:r>
              <a:rPr lang="en-US" smtClean="0"/>
              <a:t>on campus?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19% of undergraduate women reported experiencing completed or attempted sexual assault since entering college</a:t>
            </a:r>
          </a:p>
          <a:p>
            <a:r>
              <a:rPr lang="en-US" dirty="0" smtClean="0"/>
              <a:t>Most of the assaults were committed by someone the victim knew and the perpetrators are often serial rapists</a:t>
            </a:r>
          </a:p>
          <a:p>
            <a:r>
              <a:rPr lang="en-US" dirty="0" smtClean="0"/>
              <a:t>94% off college men DON’T rape. The 6% who do rape will commit an average of 6 rapes each by the time they graduate</a:t>
            </a:r>
          </a:p>
          <a:p>
            <a:r>
              <a:rPr lang="en-US" dirty="0" smtClean="0"/>
              <a:t>Many college rapists target people who are drugged, drunk, passed out, or otherwise incapacitated </a:t>
            </a:r>
          </a:p>
          <a:p>
            <a:r>
              <a:rPr lang="en-US" dirty="0" smtClean="0"/>
              <a:t>Only 2% of incapacitated rape victims reported the assault to law enforcement</a:t>
            </a:r>
          </a:p>
          <a:p>
            <a:pPr marL="0" indent="0">
              <a:buNone/>
            </a:pPr>
            <a:r>
              <a:rPr lang="en-US" sz="2400" dirty="0" smtClean="0"/>
              <a:t>(U.S Department of Justice, Office of Violence Against Women, 2016)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05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140" y="794676"/>
            <a:ext cx="1442357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48548" y="790891"/>
            <a:ext cx="1469571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00476" y="805025"/>
            <a:ext cx="1447287" cy="5861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4810553" y="795992"/>
            <a:ext cx="1385594" cy="58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42683" y="789450"/>
            <a:ext cx="1483932" cy="5872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94274" y="789450"/>
            <a:ext cx="1347328" cy="5878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96701" y="823557"/>
            <a:ext cx="1335977" cy="86418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1972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839026" y="794558"/>
            <a:ext cx="1322451" cy="9081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1980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400643" y="813433"/>
            <a:ext cx="1284999" cy="8015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1992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4912692" y="793558"/>
            <a:ext cx="1205080" cy="8412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1999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6333817" y="806794"/>
            <a:ext cx="1341478" cy="84124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2003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7869721" y="795991"/>
            <a:ext cx="1196434" cy="84124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2011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58" y="1777347"/>
            <a:ext cx="1420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Title IX was passed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1430" y="3976884"/>
            <a:ext cx="14314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ill Sans"/>
              </a:rPr>
              <a:t>Prohibits gender-based discrimination within educational institutions.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3099" y="1777347"/>
            <a:ext cx="1501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Alexander 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v.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Yale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83099" y="4304369"/>
            <a:ext cx="1587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ill Sans"/>
                <a:ea typeface="Gulim" panose="020B0600000101010101" pitchFamily="34" charset="-127"/>
              </a:rPr>
              <a:t>Sexual harassment is considered discrimination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80909" y="1695408"/>
            <a:ext cx="134983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Franklin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v.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Gwinnett County Schools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18119" y="4455891"/>
            <a:ext cx="1627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ill Sans"/>
              </a:rPr>
              <a:t>Sexual assault is a form of discrimination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6599" y="1654680"/>
            <a:ext cx="15053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Davis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v.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Monroe County Board of Education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67769" y="4369299"/>
            <a:ext cx="14104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ill Sans"/>
              </a:rPr>
              <a:t>Schools are liable for student on student harassment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86681" y="1663847"/>
            <a:ext cx="14981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Kelly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v.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Yale University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54902" y="3950454"/>
            <a:ext cx="1659493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ill Sans"/>
              </a:rPr>
              <a:t>Colleges are required to respond to student rape allegations and provide reasonable </a:t>
            </a:r>
            <a:r>
              <a:rPr lang="en-US" sz="1500" dirty="0">
                <a:solidFill>
                  <a:schemeClr val="bg1"/>
                </a:solidFill>
                <a:latin typeface="Gill Sans"/>
              </a:rPr>
              <a:t>accommodations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49499" y="2245107"/>
            <a:ext cx="15668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Office </a:t>
            </a:r>
            <a:r>
              <a:rPr lang="en-US" sz="2200" dirty="0" smtClean="0">
                <a:solidFill>
                  <a:schemeClr val="bg1"/>
                </a:solidFill>
                <a:latin typeface="Gill Sans"/>
              </a:rPr>
              <a:t>for </a:t>
            </a:r>
            <a:r>
              <a:rPr lang="en-US" sz="2200" dirty="0">
                <a:solidFill>
                  <a:schemeClr val="bg1"/>
                </a:solidFill>
                <a:latin typeface="Gill Sans"/>
              </a:rPr>
              <a:t>Civil Rights released the Dear Colleague letter on Title IX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95562" y="77025"/>
            <a:ext cx="6844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Gill Sans"/>
              </a:rPr>
              <a:t>Title IX Timeline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89044" y="789450"/>
            <a:ext cx="1347328" cy="5878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Gill San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590978" y="773872"/>
            <a:ext cx="1347328" cy="5878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Gill Sans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10666425" y="813433"/>
            <a:ext cx="1196434" cy="84124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2015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486520" y="2290452"/>
            <a:ext cx="156683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Office </a:t>
            </a:r>
            <a:r>
              <a:rPr lang="en-US" sz="2200" dirty="0" smtClean="0">
                <a:solidFill>
                  <a:schemeClr val="bg1"/>
                </a:solidFill>
                <a:latin typeface="Gill Sans"/>
              </a:rPr>
              <a:t>for </a:t>
            </a:r>
            <a:r>
              <a:rPr lang="en-US" sz="2200" dirty="0">
                <a:solidFill>
                  <a:schemeClr val="bg1"/>
                </a:solidFill>
                <a:latin typeface="Gill Sans"/>
              </a:rPr>
              <a:t>Civil Rights </a:t>
            </a:r>
            <a:r>
              <a:rPr lang="en-US" sz="2200" dirty="0" smtClean="0">
                <a:solidFill>
                  <a:schemeClr val="bg1"/>
                </a:solidFill>
                <a:latin typeface="Gill Sans"/>
              </a:rPr>
              <a:t>released the Title IX Resource Guide</a:t>
            </a:r>
            <a:endParaRPr lang="en-US" sz="2200" dirty="0">
              <a:solidFill>
                <a:schemeClr val="bg1"/>
              </a:solidFill>
              <a:latin typeface="Gill Sans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9268073" y="795991"/>
            <a:ext cx="1196434" cy="84124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2014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9084586" y="2178345"/>
            <a:ext cx="15668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Gill Sans"/>
              </a:rPr>
              <a:t>Office </a:t>
            </a:r>
            <a:r>
              <a:rPr lang="en-US" sz="2200" dirty="0" smtClean="0">
                <a:solidFill>
                  <a:schemeClr val="bg1"/>
                </a:solidFill>
                <a:latin typeface="Gill Sans"/>
              </a:rPr>
              <a:t>for </a:t>
            </a:r>
            <a:r>
              <a:rPr lang="en-US" sz="2200" dirty="0">
                <a:solidFill>
                  <a:schemeClr val="bg1"/>
                </a:solidFill>
                <a:latin typeface="Gill Sans"/>
              </a:rPr>
              <a:t>Civil Rights </a:t>
            </a:r>
            <a:r>
              <a:rPr lang="en-US" sz="2200" dirty="0" smtClean="0">
                <a:solidFill>
                  <a:schemeClr val="bg1"/>
                </a:solidFill>
                <a:latin typeface="Gill Sans"/>
              </a:rPr>
              <a:t>released the Q and A guide on Title IX and Sexual Violence</a:t>
            </a:r>
            <a:endParaRPr lang="en-US" sz="2200" dirty="0">
              <a:solidFill>
                <a:schemeClr val="bg1"/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750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create an MOU?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Rape crisis centers have the best resources when it comes to understanding the issues related to sexual violence</a:t>
            </a:r>
          </a:p>
          <a:p>
            <a:r>
              <a:rPr lang="en-US" dirty="0" smtClean="0"/>
              <a:t>Colleges have a wealth of knowledge regarding the rules and regulations of Title IX</a:t>
            </a:r>
          </a:p>
          <a:p>
            <a:r>
              <a:rPr lang="en-US" dirty="0" smtClean="0"/>
              <a:t>Rape crisis centers are often non-profit organizations that can offer their services free of charge; including trainings and counseling</a:t>
            </a:r>
          </a:p>
          <a:p>
            <a:r>
              <a:rPr lang="en-US" dirty="0" smtClean="0"/>
              <a:t>Working together is in the best interest of the victim. </a:t>
            </a:r>
          </a:p>
          <a:p>
            <a:r>
              <a:rPr lang="en-US" dirty="0" smtClean="0"/>
              <a:t>The Government recommends it. </a:t>
            </a:r>
            <a:r>
              <a:rPr lang="en-US" smtClean="0"/>
              <a:t>(NotAlone.gov)</a:t>
            </a:r>
            <a:endParaRPr lang="en-US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3726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an Advocate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Increase comfort level for the victim</a:t>
            </a:r>
          </a:p>
          <a:p>
            <a:r>
              <a:rPr lang="en-US" sz="3600" dirty="0" smtClean="0"/>
              <a:t>Increase the likelihood that a victim will follow through with the Title IX investigation process</a:t>
            </a:r>
          </a:p>
          <a:p>
            <a:r>
              <a:rPr lang="en-US" sz="3600" dirty="0" smtClean="0"/>
              <a:t>Allows Title IX Coordinator to focus on the investigation</a:t>
            </a:r>
          </a:p>
          <a:p>
            <a:r>
              <a:rPr lang="en-US" sz="3600" dirty="0" smtClean="0"/>
              <a:t>Offer community resources to the victim</a:t>
            </a:r>
          </a:p>
          <a:p>
            <a:r>
              <a:rPr lang="en-US" sz="3600" dirty="0" smtClean="0"/>
              <a:t>Can continue working with the victim after the Title IX Investigation is over</a:t>
            </a:r>
          </a:p>
          <a:p>
            <a:pPr marL="0" indent="0">
              <a:buNone/>
            </a:pPr>
            <a:r>
              <a:rPr lang="en-US" sz="3200" dirty="0" smtClean="0"/>
              <a:t>(Campbell, 2006)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372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Creating the MOU – Description of Agency/History of Previous Collaboration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Include services that the rape crisis center provides and how many people the services are provided to</a:t>
            </a:r>
          </a:p>
          <a:p>
            <a:r>
              <a:rPr lang="en-US" sz="3600" dirty="0" smtClean="0"/>
              <a:t>When was the college founded, how many students are enrolled, and mission statement</a:t>
            </a:r>
          </a:p>
          <a:p>
            <a:r>
              <a:rPr lang="en-US" sz="3600" dirty="0" smtClean="0"/>
              <a:t>Include a brief description of previous collaboration between the two agencies; professional trainings, student trainings, etc.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6398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939</Words>
  <Application>Microsoft Office PowerPoint</Application>
  <PresentationFormat>Widescreen</PresentationFormat>
  <Paragraphs>116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Gill Sans</vt:lpstr>
      <vt:lpstr>Gill Sans Light</vt:lpstr>
      <vt:lpstr>Gulim</vt:lpstr>
      <vt:lpstr>Office Theme</vt:lpstr>
      <vt:lpstr>Advocacy and Outreach Specialist – Title IX</vt:lpstr>
      <vt:lpstr>Self Care</vt:lpstr>
      <vt:lpstr>PowerPoint Presentation</vt:lpstr>
      <vt:lpstr>PowerPoint Presentation</vt:lpstr>
      <vt:lpstr>What’s happening on campus?</vt:lpstr>
      <vt:lpstr>PowerPoint Presentation</vt:lpstr>
      <vt:lpstr>Why create an MOU?</vt:lpstr>
      <vt:lpstr>Role of an Advocate</vt:lpstr>
      <vt:lpstr>Creating the MOU – Description of Agency/History of Previous Collaboration </vt:lpstr>
      <vt:lpstr>Creating the MOU – Rape Crisis Centers</vt:lpstr>
      <vt:lpstr>Creating the MOU - Schools</vt:lpstr>
      <vt:lpstr>Creating the MOU - Confidentiality</vt:lpstr>
      <vt:lpstr>Sexual Assault Response Team (SART) or Coordinated Community Response (CCR) Team</vt:lpstr>
      <vt:lpstr>Questions???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and Outreach Specialist</dc:title>
  <dc:creator>Brandi Fischer</dc:creator>
  <cp:lastModifiedBy>Demetria Humphries</cp:lastModifiedBy>
  <cp:revision>72</cp:revision>
  <dcterms:created xsi:type="dcterms:W3CDTF">2016-10-24T15:47:11Z</dcterms:created>
  <dcterms:modified xsi:type="dcterms:W3CDTF">2016-11-28T16:36:17Z</dcterms:modified>
</cp:coreProperties>
</file>