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4" r:id="rId1"/>
  </p:sldMasterIdLst>
  <p:notesMasterIdLst>
    <p:notesMasterId r:id="rId24"/>
  </p:notesMasterIdLst>
  <p:sldIdLst>
    <p:sldId id="256" r:id="rId2"/>
    <p:sldId id="259" r:id="rId3"/>
    <p:sldId id="260" r:id="rId4"/>
    <p:sldId id="283" r:id="rId5"/>
    <p:sldId id="262" r:id="rId6"/>
    <p:sldId id="286" r:id="rId7"/>
    <p:sldId id="265" r:id="rId8"/>
    <p:sldId id="266" r:id="rId9"/>
    <p:sldId id="284" r:id="rId10"/>
    <p:sldId id="268" r:id="rId11"/>
    <p:sldId id="269" r:id="rId12"/>
    <p:sldId id="285" r:id="rId13"/>
    <p:sldId id="272" r:id="rId14"/>
    <p:sldId id="274" r:id="rId15"/>
    <p:sldId id="273" r:id="rId16"/>
    <p:sldId id="281" r:id="rId17"/>
    <p:sldId id="275" r:id="rId18"/>
    <p:sldId id="276" r:id="rId19"/>
    <p:sldId id="277" r:id="rId20"/>
    <p:sldId id="279" r:id="rId21"/>
    <p:sldId id="282" r:id="rId22"/>
    <p:sldId id="280" r:id="rId23"/>
  </p:sldIdLst>
  <p:sldSz cx="12192000" cy="6858000"/>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53" autoAdjust="0"/>
    <p:restoredTop sz="53669" autoAdjust="0"/>
  </p:normalViewPr>
  <p:slideViewPr>
    <p:cSldViewPr snapToGrid="0">
      <p:cViewPr varScale="1">
        <p:scale>
          <a:sx n="37" d="100"/>
          <a:sy n="37" d="100"/>
        </p:scale>
        <p:origin x="1600" y="2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3" y="0"/>
            <a:ext cx="2982119" cy="466434"/>
          </a:xfrm>
          <a:prstGeom prst="rect">
            <a:avLst/>
          </a:prstGeom>
        </p:spPr>
        <p:txBody>
          <a:bodyPr vert="horz" lIns="92446" tIns="46223" rIns="92446" bIns="46223" rtlCol="0"/>
          <a:lstStyle>
            <a:lvl1pPr algn="r">
              <a:defRPr sz="1200"/>
            </a:lvl1pPr>
          </a:lstStyle>
          <a:p>
            <a:fld id="{F2A671C0-EFCD-4A9A-82C5-39E704018516}" type="datetimeFigureOut">
              <a:rPr lang="en-US" smtClean="0"/>
              <a:t>6/13/2018</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9"/>
            <a:ext cx="2982119" cy="466433"/>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3" y="8829969"/>
            <a:ext cx="2982119" cy="466433"/>
          </a:xfrm>
          <a:prstGeom prst="rect">
            <a:avLst/>
          </a:prstGeom>
        </p:spPr>
        <p:txBody>
          <a:bodyPr vert="horz" lIns="92446" tIns="46223" rIns="92446" bIns="46223" rtlCol="0" anchor="b"/>
          <a:lstStyle>
            <a:lvl1pPr algn="r">
              <a:defRPr sz="1200"/>
            </a:lvl1pPr>
          </a:lstStyle>
          <a:p>
            <a:fld id="{104BE08A-5C0C-4A11-93CB-FB769C00392A}" type="slidenum">
              <a:rPr lang="en-US" smtClean="0"/>
              <a:t>‹#›</a:t>
            </a:fld>
            <a:endParaRPr lang="en-US"/>
          </a:p>
        </p:txBody>
      </p:sp>
    </p:spTree>
    <p:extLst>
      <p:ext uri="{BB962C8B-B14F-4D97-AF65-F5344CB8AC3E}">
        <p14:creationId xmlns:p14="http://schemas.microsoft.com/office/powerpoint/2010/main" val="1036463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Hello, it is so nice to be here with you today. My name is Mellisa Holtzman and I’m a faculty member at Ball State University. As such, I’m probably in the minority here at the conference – I imagine most of you are Title IX coordinators, victim’s advocates, residence hall directors, university police, etc. Yes? What kinds of positions do you all hold?</a:t>
            </a:r>
          </a:p>
          <a:p>
            <a:endParaRPr lang="en-US" sz="1100" dirty="0"/>
          </a:p>
          <a:p>
            <a:r>
              <a:rPr lang="en-US" sz="1100" dirty="0"/>
              <a:t>Well, just as you all have an interest in sexual assault prevention, so do I, but as a faculty member, I frequently approach this interest through research. Now, I actually also have extensive programming and direct services experience with students because I am the co-creator and current director of a sexual assault prevention program called Elemental. In that role, I deliver programming directly to college and high students and I teach others how to teach this curriculum at their schools. But today I’m here as a researcher, as a scientist, as someone who is intensely curious about how the programming we offer our students actually impacts them.</a:t>
            </a:r>
          </a:p>
          <a:p>
            <a:endParaRPr lang="en-US" sz="1100" dirty="0"/>
          </a:p>
          <a:p>
            <a:r>
              <a:rPr lang="en-US" sz="1100" dirty="0"/>
              <a:t>So, I want to talk to you about bystander intervention programming and how students internalize that programming and use it to inform their judgements about bystanders who fail to intervene in sexual assault situations. </a:t>
            </a:r>
          </a:p>
        </p:txBody>
      </p:sp>
      <p:sp>
        <p:nvSpPr>
          <p:cNvPr id="4" name="Slide Number Placeholder 3"/>
          <p:cNvSpPr>
            <a:spLocks noGrp="1"/>
          </p:cNvSpPr>
          <p:nvPr>
            <p:ph type="sldNum" sz="quarter" idx="10"/>
          </p:nvPr>
        </p:nvSpPr>
        <p:spPr/>
        <p:txBody>
          <a:bodyPr/>
          <a:lstStyle/>
          <a:p>
            <a:fld id="{104BE08A-5C0C-4A11-93CB-FB769C00392A}" type="slidenum">
              <a:rPr lang="en-US" smtClean="0"/>
              <a:t>1</a:t>
            </a:fld>
            <a:endParaRPr lang="en-US"/>
          </a:p>
        </p:txBody>
      </p:sp>
    </p:spTree>
    <p:extLst>
      <p:ext uri="{BB962C8B-B14F-4D97-AF65-F5344CB8AC3E}">
        <p14:creationId xmlns:p14="http://schemas.microsoft.com/office/powerpoint/2010/main" val="15676964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US" sz="1100" dirty="0"/>
              <a:t>So let’s look at these findings in more detail – first, students do expect that bystanders can and should intervene in possible sexual assault situations</a:t>
            </a:r>
          </a:p>
          <a:p>
            <a:pPr defTabSz="924458">
              <a:defRPr/>
            </a:pPr>
            <a:endParaRPr lang="en-US" sz="1100" dirty="0"/>
          </a:p>
          <a:p>
            <a:pPr defTabSz="924458">
              <a:defRPr/>
            </a:pPr>
            <a:r>
              <a:rPr lang="en-US" sz="1100" dirty="0"/>
              <a:t>When asked to rate the bystander’s level of responsibility on a 7 point scale (where 7 was highly responsible), respondents uniformly said the bystander was either moderately responsible (3 scenarios) or highly responsible (3 scenarios) </a:t>
            </a:r>
          </a:p>
          <a:p>
            <a:pPr defTabSz="924458">
              <a:defRPr/>
            </a:pPr>
            <a:endParaRPr lang="en-US" sz="1100" dirty="0"/>
          </a:p>
          <a:p>
            <a:pPr defTabSz="924458">
              <a:defRPr/>
            </a:pPr>
            <a:r>
              <a:rPr lang="en-US" sz="1100" dirty="0" smtClean="0"/>
              <a:t>And </a:t>
            </a:r>
            <a:r>
              <a:rPr lang="en-US" sz="1100" dirty="0"/>
              <a:t>when averaging across all the scenarios, 95% of males and females were critical of the bystanders’ inaction. They noted that they were culpable, responsible, and should have done more. </a:t>
            </a:r>
          </a:p>
          <a:p>
            <a:pPr defTabSz="924458">
              <a:defRPr/>
            </a:pPr>
            <a:endParaRPr lang="en-US" sz="1100" dirty="0"/>
          </a:p>
          <a:p>
            <a:pPr defTabSz="924458">
              <a:defRPr/>
            </a:pPr>
            <a:r>
              <a:rPr lang="en-US" sz="1100" dirty="0" smtClean="0"/>
              <a:t>For</a:t>
            </a:r>
            <a:r>
              <a:rPr lang="en-US" sz="1100" baseline="0" dirty="0" smtClean="0"/>
              <a:t> </a:t>
            </a:r>
            <a:r>
              <a:rPr lang="en-US" sz="1100" dirty="0" smtClean="0"/>
              <a:t>example</a:t>
            </a:r>
            <a:r>
              <a:rPr lang="en-US" sz="1100" dirty="0"/>
              <a:t>, students said: [CLICK] (quotes)</a:t>
            </a:r>
          </a:p>
          <a:p>
            <a:pPr defTabSz="924458">
              <a:defRPr/>
            </a:pPr>
            <a:endParaRPr lang="en-US" baseline="0" dirty="0" smtClean="0"/>
          </a:p>
        </p:txBody>
      </p:sp>
      <p:sp>
        <p:nvSpPr>
          <p:cNvPr id="4" name="Slide Number Placeholder 3"/>
          <p:cNvSpPr>
            <a:spLocks noGrp="1"/>
          </p:cNvSpPr>
          <p:nvPr>
            <p:ph type="sldNum" sz="quarter" idx="10"/>
          </p:nvPr>
        </p:nvSpPr>
        <p:spPr/>
        <p:txBody>
          <a:bodyPr/>
          <a:lstStyle/>
          <a:p>
            <a:fld id="{104BE08A-5C0C-4A11-93CB-FB769C00392A}" type="slidenum">
              <a:rPr lang="en-US" smtClean="0"/>
              <a:t>10</a:t>
            </a:fld>
            <a:endParaRPr lang="en-US"/>
          </a:p>
        </p:txBody>
      </p:sp>
    </p:spTree>
    <p:extLst>
      <p:ext uri="{BB962C8B-B14F-4D97-AF65-F5344CB8AC3E}">
        <p14:creationId xmlns:p14="http://schemas.microsoft.com/office/powerpoint/2010/main" val="9561211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US" sz="1100" dirty="0"/>
              <a:t>And more than 1/3 of </a:t>
            </a:r>
            <a:r>
              <a:rPr lang="en-US" sz="1100" dirty="0" smtClean="0"/>
              <a:t>students </a:t>
            </a:r>
            <a:r>
              <a:rPr lang="en-US" sz="1100" dirty="0"/>
              <a:t>specifically said that bystanders should intervene because they can make a difference, because they have been trained to do so, and because not doing so is an example of the bystander effect.</a:t>
            </a:r>
          </a:p>
          <a:p>
            <a:pPr defTabSz="924458">
              <a:defRPr/>
            </a:pPr>
            <a:endParaRPr lang="en-US" sz="1100" dirty="0"/>
          </a:p>
          <a:p>
            <a:pPr defTabSz="924458">
              <a:defRPr/>
            </a:pPr>
            <a:r>
              <a:rPr lang="en-US" sz="1100" dirty="0"/>
              <a:t>For instance, [CLICK] (quotes)</a:t>
            </a:r>
          </a:p>
          <a:p>
            <a:pPr defTabSz="924458">
              <a:defRPr/>
            </a:pPr>
            <a:endParaRPr lang="en-US" sz="1100" dirty="0"/>
          </a:p>
          <a:p>
            <a:pPr defTabSz="924458">
              <a:defRPr/>
            </a:pPr>
            <a:r>
              <a:rPr lang="en-US" sz="1100" dirty="0" smtClean="0"/>
              <a:t>Students </a:t>
            </a:r>
            <a:r>
              <a:rPr lang="en-US" sz="1100" dirty="0"/>
              <a:t>have become so familiar with the concept of bystander intervention </a:t>
            </a:r>
            <a:r>
              <a:rPr lang="en-US" sz="1100" dirty="0" smtClean="0"/>
              <a:t>that </a:t>
            </a:r>
            <a:r>
              <a:rPr lang="en-US" sz="1100" dirty="0"/>
              <a:t>they readily use that language in their own discussions of these </a:t>
            </a:r>
            <a:r>
              <a:rPr lang="en-US" sz="1100" dirty="0" smtClean="0"/>
              <a:t>scenarios.</a:t>
            </a:r>
          </a:p>
          <a:p>
            <a:pPr defTabSz="924458">
              <a:defRPr/>
            </a:pPr>
            <a:endParaRPr lang="en-US" sz="1100" dirty="0" smtClean="0"/>
          </a:p>
          <a:p>
            <a:pPr defTabSz="924458">
              <a:defRPr/>
            </a:pPr>
            <a:r>
              <a:rPr lang="en-US" sz="1100" dirty="0" smtClean="0"/>
              <a:t>Doing </a:t>
            </a:r>
            <a:r>
              <a:rPr lang="en-US" sz="1100" dirty="0"/>
              <a:t>that without ever having received any prompting from the </a:t>
            </a:r>
            <a:r>
              <a:rPr lang="en-US" sz="1100" dirty="0" smtClean="0"/>
              <a:t>interviewers – they never used the phrases</a:t>
            </a:r>
            <a:r>
              <a:rPr lang="en-US" sz="1100" baseline="0" dirty="0" smtClean="0"/>
              <a:t> bystander, bystander intervention, or bystander effect</a:t>
            </a:r>
            <a:endParaRPr lang="en-US" sz="1100" dirty="0" smtClean="0"/>
          </a:p>
          <a:p>
            <a:pPr defTabSz="924458">
              <a:defRPr/>
            </a:pPr>
            <a:endParaRPr lang="en-US" sz="1100" dirty="0"/>
          </a:p>
          <a:p>
            <a:pPr defTabSz="924458">
              <a:defRPr/>
            </a:pPr>
            <a:r>
              <a:rPr lang="en-US" sz="1100" dirty="0" smtClean="0"/>
              <a:t>This</a:t>
            </a:r>
            <a:r>
              <a:rPr lang="en-US" sz="1100" baseline="0" dirty="0" smtClean="0"/>
              <a:t> is i</a:t>
            </a:r>
            <a:r>
              <a:rPr lang="en-US" sz="1100" dirty="0" smtClean="0"/>
              <a:t>mportant</a:t>
            </a:r>
            <a:r>
              <a:rPr lang="en-US" sz="1100" baseline="0" dirty="0" smtClean="0"/>
              <a:t> because research shows that </a:t>
            </a:r>
            <a:r>
              <a:rPr lang="en-US" sz="1100" dirty="0" smtClean="0"/>
              <a:t>bystanders are most </a:t>
            </a:r>
            <a:r>
              <a:rPr lang="en-US" sz="1100" dirty="0"/>
              <a:t>apt to intervene when witnessing a physical assault, then a theft, and lastly a sexual </a:t>
            </a:r>
            <a:r>
              <a:rPr lang="en-US" sz="1100" dirty="0" smtClean="0"/>
              <a:t>assault.</a:t>
            </a:r>
          </a:p>
          <a:p>
            <a:pPr defTabSz="924458">
              <a:defRPr/>
            </a:pPr>
            <a:endParaRPr lang="en-US" sz="1100" dirty="0" smtClean="0"/>
          </a:p>
          <a:p>
            <a:pPr defTabSz="924458">
              <a:defRPr/>
            </a:pPr>
            <a:r>
              <a:rPr lang="en-US" sz="1100" dirty="0" smtClean="0"/>
              <a:t>If </a:t>
            </a:r>
            <a:r>
              <a:rPr lang="en-US" sz="1100" dirty="0"/>
              <a:t>there is a general tendency toward non-intervention in sexual assault situations, it is meaningful to hear students saying things that suggest they have </a:t>
            </a:r>
            <a:r>
              <a:rPr lang="en-US" sz="1100" u="sng" dirty="0"/>
              <a:t>a growing expectation</a:t>
            </a:r>
            <a:r>
              <a:rPr lang="en-US" sz="1100" u="none" dirty="0"/>
              <a:t> </a:t>
            </a:r>
            <a:r>
              <a:rPr lang="en-US" sz="1100" dirty="0"/>
              <a:t>that bystanders on college campuses will help when sexual assault is an issue</a:t>
            </a:r>
            <a:r>
              <a:rPr lang="en-US" sz="1100" dirty="0" smtClean="0"/>
              <a:t>.</a:t>
            </a:r>
          </a:p>
          <a:p>
            <a:pPr defTabSz="924458">
              <a:defRPr/>
            </a:pPr>
            <a:endParaRPr lang="en-US" sz="1100" dirty="0" smtClean="0"/>
          </a:p>
          <a:p>
            <a:pPr defTabSz="924458">
              <a:defRPr/>
            </a:pPr>
            <a:r>
              <a:rPr lang="en-US" sz="1100" dirty="0" smtClean="0"/>
              <a:t>Before</a:t>
            </a:r>
            <a:r>
              <a:rPr lang="en-US" sz="1100" baseline="0" dirty="0" smtClean="0"/>
              <a:t> I move on to talk about the other findings, </a:t>
            </a:r>
            <a:r>
              <a:rPr lang="en-US" sz="1100" u="sng" baseline="0" dirty="0" smtClean="0"/>
              <a:t>I want to ask what you think of these so far? </a:t>
            </a:r>
            <a:r>
              <a:rPr lang="en-US" sz="1100" baseline="0" dirty="0" smtClean="0"/>
              <a:t>Are you surprised, not surprised, encouraged? What are your thoughts?</a:t>
            </a:r>
            <a:endParaRPr lang="en-US" sz="1100" dirty="0"/>
          </a:p>
        </p:txBody>
      </p:sp>
      <p:sp>
        <p:nvSpPr>
          <p:cNvPr id="4" name="Slide Number Placeholder 3"/>
          <p:cNvSpPr>
            <a:spLocks noGrp="1"/>
          </p:cNvSpPr>
          <p:nvPr>
            <p:ph type="sldNum" sz="quarter" idx="10"/>
          </p:nvPr>
        </p:nvSpPr>
        <p:spPr/>
        <p:txBody>
          <a:bodyPr/>
          <a:lstStyle/>
          <a:p>
            <a:fld id="{104BE08A-5C0C-4A11-93CB-FB769C00392A}" type="slidenum">
              <a:rPr lang="en-US" smtClean="0"/>
              <a:t>11</a:t>
            </a:fld>
            <a:endParaRPr lang="en-US"/>
          </a:p>
        </p:txBody>
      </p:sp>
    </p:spTree>
    <p:extLst>
      <p:ext uri="{BB962C8B-B14F-4D97-AF65-F5344CB8AC3E}">
        <p14:creationId xmlns:p14="http://schemas.microsoft.com/office/powerpoint/2010/main" val="9561211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US" sz="1100" dirty="0" smtClean="0"/>
              <a:t>Ok,</a:t>
            </a:r>
            <a:r>
              <a:rPr lang="en-US" sz="1100" baseline="0" dirty="0" smtClean="0"/>
              <a:t> moving on to the 2</a:t>
            </a:r>
            <a:r>
              <a:rPr lang="en-US" sz="1100" baseline="30000" dirty="0" smtClean="0"/>
              <a:t>nd</a:t>
            </a:r>
            <a:r>
              <a:rPr lang="en-US" sz="1100" baseline="0" dirty="0" smtClean="0"/>
              <a:t> set of findings, things get a bit more nuanced and complicated but that’s </a:t>
            </a:r>
            <a:r>
              <a:rPr lang="en-US" sz="1100" dirty="0" smtClean="0"/>
              <a:t>important </a:t>
            </a:r>
            <a:r>
              <a:rPr lang="en-US" sz="1100" dirty="0"/>
              <a:t>because </a:t>
            </a:r>
            <a:r>
              <a:rPr lang="en-US" sz="1100" dirty="0" smtClean="0"/>
              <a:t>it</a:t>
            </a:r>
            <a:r>
              <a:rPr lang="en-US" sz="1100" baseline="0" dirty="0" smtClean="0"/>
              <a:t> </a:t>
            </a:r>
            <a:r>
              <a:rPr lang="en-US" sz="1100" dirty="0" smtClean="0"/>
              <a:t>highlights </a:t>
            </a:r>
            <a:r>
              <a:rPr lang="en-US" sz="1100" dirty="0"/>
              <a:t>areas </a:t>
            </a:r>
            <a:r>
              <a:rPr lang="en-US" sz="1100" dirty="0" smtClean="0"/>
              <a:t>programming </a:t>
            </a:r>
            <a:r>
              <a:rPr lang="en-US" sz="1100" dirty="0"/>
              <a:t>may need to address in </a:t>
            </a:r>
            <a:r>
              <a:rPr lang="en-US" sz="1100" dirty="0" smtClean="0"/>
              <a:t>more </a:t>
            </a:r>
            <a:r>
              <a:rPr lang="en-US" sz="1100" dirty="0"/>
              <a:t>targeted and purposeful </a:t>
            </a:r>
            <a:r>
              <a:rPr lang="en-US" sz="1100" dirty="0" smtClean="0"/>
              <a:t>ways.</a:t>
            </a:r>
            <a:endParaRPr lang="en-US" sz="1100" dirty="0"/>
          </a:p>
        </p:txBody>
      </p:sp>
      <p:sp>
        <p:nvSpPr>
          <p:cNvPr id="4" name="Slide Number Placeholder 3"/>
          <p:cNvSpPr>
            <a:spLocks noGrp="1"/>
          </p:cNvSpPr>
          <p:nvPr>
            <p:ph type="sldNum" sz="quarter" idx="10"/>
          </p:nvPr>
        </p:nvSpPr>
        <p:spPr/>
        <p:txBody>
          <a:bodyPr/>
          <a:lstStyle/>
          <a:p>
            <a:fld id="{104BE08A-5C0C-4A11-93CB-FB769C00392A}" type="slidenum">
              <a:rPr lang="en-US" smtClean="0"/>
              <a:t>12</a:t>
            </a:fld>
            <a:endParaRPr lang="en-US"/>
          </a:p>
        </p:txBody>
      </p:sp>
    </p:spTree>
    <p:extLst>
      <p:ext uri="{BB962C8B-B14F-4D97-AF65-F5344CB8AC3E}">
        <p14:creationId xmlns:p14="http://schemas.microsoft.com/office/powerpoint/2010/main" val="9561211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US" sz="1100" dirty="0"/>
              <a:t>So let’s consider the impact of friendship first.</a:t>
            </a:r>
          </a:p>
          <a:p>
            <a:pPr defTabSz="924458">
              <a:defRPr/>
            </a:pPr>
            <a:endParaRPr lang="en-US" sz="1100" dirty="0"/>
          </a:p>
          <a:p>
            <a:pPr defTabSz="924458">
              <a:defRPr/>
            </a:pPr>
            <a:r>
              <a:rPr lang="en-US" sz="1100" dirty="0"/>
              <a:t>When the bystander is friends with </a:t>
            </a:r>
            <a:r>
              <a:rPr lang="en-US" sz="1100" u="sng" dirty="0"/>
              <a:t>only</a:t>
            </a:r>
            <a:r>
              <a:rPr lang="en-US" sz="1100" dirty="0"/>
              <a:t> the victim, students are critical of their non-intervention </a:t>
            </a:r>
            <a:r>
              <a:rPr lang="en-US" sz="1100" u="sng" dirty="0"/>
              <a:t>because</a:t>
            </a:r>
            <a:r>
              <a:rPr lang="en-US" sz="1100" dirty="0"/>
              <a:t> friends should help one another</a:t>
            </a:r>
          </a:p>
          <a:p>
            <a:pPr defTabSz="924458">
              <a:defRPr/>
            </a:pPr>
            <a:endParaRPr lang="en-US" sz="1100" dirty="0"/>
          </a:p>
          <a:p>
            <a:pPr defTabSz="924458">
              <a:defRPr/>
            </a:pPr>
            <a:r>
              <a:rPr lang="en-US" sz="1100" dirty="0"/>
              <a:t>For instance, [CLICK] students say things like (quotes</a:t>
            </a:r>
            <a:r>
              <a:rPr lang="en-US" sz="1100" dirty="0" smtClean="0"/>
              <a:t>)</a:t>
            </a:r>
          </a:p>
          <a:p>
            <a:pPr defTabSz="924458">
              <a:defRPr/>
            </a:pPr>
            <a:endParaRPr lang="en-US" sz="1100" dirty="0"/>
          </a:p>
          <a:p>
            <a:pPr defTabSz="924458">
              <a:defRPr/>
            </a:pPr>
            <a:r>
              <a:rPr lang="en-US" sz="1100" dirty="0"/>
              <a:t>There appears to be an expectation that individuals will help members of their own in-group – in this case, their friends. </a:t>
            </a:r>
            <a:r>
              <a:rPr lang="en-US" sz="1100" dirty="0" smtClean="0"/>
              <a:t>And they are angry at the bystander for not doing that.</a:t>
            </a:r>
          </a:p>
          <a:p>
            <a:pPr defTabSz="924458">
              <a:defRPr/>
            </a:pPr>
            <a:endParaRPr lang="en-US" sz="1100" dirty="0" smtClean="0"/>
          </a:p>
          <a:p>
            <a:pPr defTabSz="924458">
              <a:defRPr/>
            </a:pPr>
            <a:r>
              <a:rPr lang="en-US" sz="1100" dirty="0" smtClean="0"/>
              <a:t>This is really consistent </a:t>
            </a:r>
            <a:r>
              <a:rPr lang="en-US" sz="1100" dirty="0"/>
              <a:t>with </a:t>
            </a:r>
            <a:r>
              <a:rPr lang="en-US" sz="1100" dirty="0" smtClean="0"/>
              <a:t>other research on sexual </a:t>
            </a:r>
            <a:r>
              <a:rPr lang="en-US" sz="1100" dirty="0"/>
              <a:t>assault and </a:t>
            </a:r>
            <a:r>
              <a:rPr lang="en-US" sz="1100" dirty="0" smtClean="0"/>
              <a:t>bullying intervention – students</a:t>
            </a:r>
            <a:r>
              <a:rPr lang="en-US" sz="1100" baseline="0" dirty="0" smtClean="0"/>
              <a:t> have an expectation that friends will look out for one another</a:t>
            </a:r>
            <a:endParaRPr lang="en-US" sz="1100" dirty="0"/>
          </a:p>
        </p:txBody>
      </p:sp>
      <p:sp>
        <p:nvSpPr>
          <p:cNvPr id="4" name="Slide Number Placeholder 3"/>
          <p:cNvSpPr>
            <a:spLocks noGrp="1"/>
          </p:cNvSpPr>
          <p:nvPr>
            <p:ph type="sldNum" sz="quarter" idx="10"/>
          </p:nvPr>
        </p:nvSpPr>
        <p:spPr/>
        <p:txBody>
          <a:bodyPr/>
          <a:lstStyle/>
          <a:p>
            <a:fld id="{104BE08A-5C0C-4A11-93CB-FB769C00392A}" type="slidenum">
              <a:rPr lang="en-US" smtClean="0"/>
              <a:t>13</a:t>
            </a:fld>
            <a:endParaRPr lang="en-US"/>
          </a:p>
        </p:txBody>
      </p:sp>
    </p:spTree>
    <p:extLst>
      <p:ext uri="{BB962C8B-B14F-4D97-AF65-F5344CB8AC3E}">
        <p14:creationId xmlns:p14="http://schemas.microsoft.com/office/powerpoint/2010/main" val="9561211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US" sz="1100" dirty="0"/>
              <a:t>When the bystander is friends with </a:t>
            </a:r>
            <a:r>
              <a:rPr lang="en-US" sz="1100" u="sng" dirty="0"/>
              <a:t>only</a:t>
            </a:r>
            <a:r>
              <a:rPr lang="en-US" sz="1100" dirty="0"/>
              <a:t> the perpetrator, students remain critical of their non-intervention, </a:t>
            </a:r>
            <a:r>
              <a:rPr lang="en-US" sz="1100" u="sng" dirty="0"/>
              <a:t>but</a:t>
            </a:r>
            <a:r>
              <a:rPr lang="en-US" sz="1100" dirty="0"/>
              <a:t> </a:t>
            </a:r>
            <a:r>
              <a:rPr lang="en-US" sz="1100" dirty="0" smtClean="0"/>
              <a:t>they don’t express anger at the bystander.</a:t>
            </a:r>
            <a:r>
              <a:rPr lang="en-US" sz="1100" baseline="0" dirty="0" smtClean="0"/>
              <a:t> Instead they offer an excuse for</a:t>
            </a:r>
            <a:r>
              <a:rPr lang="en-US" sz="1100" dirty="0" smtClean="0"/>
              <a:t> </a:t>
            </a:r>
            <a:r>
              <a:rPr lang="en-US" sz="1100" dirty="0"/>
              <a:t>their </a:t>
            </a:r>
            <a:r>
              <a:rPr lang="en-US" sz="1100" dirty="0" smtClean="0"/>
              <a:t>inaction.</a:t>
            </a:r>
          </a:p>
          <a:p>
            <a:pPr defTabSz="924458">
              <a:defRPr/>
            </a:pPr>
            <a:endParaRPr lang="en-US" sz="1100" u="sng" dirty="0" smtClean="0"/>
          </a:p>
          <a:p>
            <a:pPr defTabSz="924458">
              <a:defRPr/>
            </a:pPr>
            <a:r>
              <a:rPr lang="en-US" sz="1100" u="none" baseline="0" dirty="0" smtClean="0"/>
              <a:t>They j</a:t>
            </a:r>
            <a:r>
              <a:rPr lang="en-US" sz="1100" u="none" dirty="0" smtClean="0"/>
              <a:t>ustify it</a:t>
            </a:r>
            <a:r>
              <a:rPr lang="en-US" sz="1100" u="none" baseline="0" dirty="0" smtClean="0"/>
              <a:t> </a:t>
            </a:r>
            <a:r>
              <a:rPr lang="en-US" sz="1100" u="sng" dirty="0" smtClean="0"/>
              <a:t>because</a:t>
            </a:r>
            <a:r>
              <a:rPr lang="en-US" sz="1100" dirty="0" smtClean="0"/>
              <a:t> </a:t>
            </a:r>
            <a:r>
              <a:rPr lang="en-US" sz="1100" dirty="0"/>
              <a:t>the bystander and perpetrator are </a:t>
            </a:r>
            <a:r>
              <a:rPr lang="en-US" sz="1100" dirty="0" smtClean="0"/>
              <a:t>friends</a:t>
            </a:r>
            <a:r>
              <a:rPr lang="en-US" sz="1100" baseline="0" dirty="0" smtClean="0"/>
              <a:t> – </a:t>
            </a:r>
            <a:r>
              <a:rPr lang="en-US" sz="1100" dirty="0" smtClean="0"/>
              <a:t>just </a:t>
            </a:r>
            <a:r>
              <a:rPr lang="en-US" sz="1100" dirty="0"/>
              <a:t>as the bystander is expected to help their friend when he or she is the victim, they are expected to support </a:t>
            </a:r>
            <a:r>
              <a:rPr lang="en-US" sz="1100" dirty="0" smtClean="0"/>
              <a:t>their</a:t>
            </a:r>
            <a:r>
              <a:rPr lang="en-US" sz="1100" baseline="0" dirty="0" smtClean="0"/>
              <a:t> friend when he or she is the perpetrator.</a:t>
            </a:r>
            <a:endParaRPr lang="en-US" sz="1100" dirty="0"/>
          </a:p>
          <a:p>
            <a:pPr defTabSz="924458">
              <a:defRPr/>
            </a:pPr>
            <a:endParaRPr lang="en-US" sz="1100" dirty="0"/>
          </a:p>
          <a:p>
            <a:pPr defTabSz="924458">
              <a:defRPr/>
            </a:pPr>
            <a:r>
              <a:rPr lang="en-US" sz="1100" dirty="0"/>
              <a:t>For instance, [CLICK] students say things like (quotes) </a:t>
            </a:r>
          </a:p>
          <a:p>
            <a:pPr defTabSz="924458">
              <a:defRPr/>
            </a:pPr>
            <a:endParaRPr lang="en-US" sz="1100" dirty="0"/>
          </a:p>
        </p:txBody>
      </p:sp>
      <p:sp>
        <p:nvSpPr>
          <p:cNvPr id="4" name="Slide Number Placeholder 3"/>
          <p:cNvSpPr>
            <a:spLocks noGrp="1"/>
          </p:cNvSpPr>
          <p:nvPr>
            <p:ph type="sldNum" sz="quarter" idx="10"/>
          </p:nvPr>
        </p:nvSpPr>
        <p:spPr/>
        <p:txBody>
          <a:bodyPr/>
          <a:lstStyle/>
          <a:p>
            <a:fld id="{104BE08A-5C0C-4A11-93CB-FB769C00392A}" type="slidenum">
              <a:rPr lang="en-US" smtClean="0"/>
              <a:t>14</a:t>
            </a:fld>
            <a:endParaRPr lang="en-US"/>
          </a:p>
        </p:txBody>
      </p:sp>
    </p:spTree>
    <p:extLst>
      <p:ext uri="{BB962C8B-B14F-4D97-AF65-F5344CB8AC3E}">
        <p14:creationId xmlns:p14="http://schemas.microsoft.com/office/powerpoint/2010/main" val="9561211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US" sz="1100" dirty="0" smtClean="0"/>
              <a:t>What about when</a:t>
            </a:r>
            <a:r>
              <a:rPr lang="en-US" sz="1100" baseline="0" dirty="0" smtClean="0"/>
              <a:t> they bystander is friends with both the perpetrator and the victim?</a:t>
            </a:r>
          </a:p>
          <a:p>
            <a:pPr defTabSz="924458">
              <a:defRPr/>
            </a:pPr>
            <a:endParaRPr lang="en-US" sz="1100" dirty="0" smtClean="0"/>
          </a:p>
          <a:p>
            <a:pPr defTabSz="924458">
              <a:defRPr/>
            </a:pPr>
            <a:r>
              <a:rPr lang="en-US" sz="1100" dirty="0" smtClean="0"/>
              <a:t>Students</a:t>
            </a:r>
            <a:r>
              <a:rPr lang="en-US" sz="1100" baseline="0" dirty="0" smtClean="0"/>
              <a:t> </a:t>
            </a:r>
            <a:r>
              <a:rPr lang="en-US" sz="1100" dirty="0" smtClean="0"/>
              <a:t>are </a:t>
            </a:r>
            <a:r>
              <a:rPr lang="en-US" sz="1100" dirty="0"/>
              <a:t>much less critical of the bystander. </a:t>
            </a:r>
            <a:endParaRPr lang="en-US" sz="1100" dirty="0" smtClean="0"/>
          </a:p>
          <a:p>
            <a:pPr defTabSz="924458">
              <a:defRPr/>
            </a:pPr>
            <a:endParaRPr lang="en-US" sz="1100" dirty="0" smtClean="0"/>
          </a:p>
          <a:p>
            <a:pPr defTabSz="924458">
              <a:defRPr/>
            </a:pPr>
            <a:r>
              <a:rPr lang="en-US" sz="1100" dirty="0" smtClean="0"/>
              <a:t>Although </a:t>
            </a:r>
            <a:r>
              <a:rPr lang="en-US" sz="1100" dirty="0"/>
              <a:t>the majority of males and females still say the bystander (in this case, Abby, from scenario 5)  is moderately to highly responsible, </a:t>
            </a:r>
            <a:r>
              <a:rPr lang="en-US" sz="1100" dirty="0" smtClean="0"/>
              <a:t>33% say she’s </a:t>
            </a:r>
            <a:r>
              <a:rPr lang="en-US" sz="1100" u="sng" dirty="0"/>
              <a:t>not at all</a:t>
            </a:r>
            <a:r>
              <a:rPr lang="en-US" sz="1100" dirty="0"/>
              <a:t> responsible. </a:t>
            </a:r>
            <a:r>
              <a:rPr lang="en-US" sz="1100" dirty="0" smtClean="0"/>
              <a:t>This</a:t>
            </a:r>
            <a:r>
              <a:rPr lang="en-US" sz="1100" baseline="0" dirty="0" smtClean="0"/>
              <a:t> doesn’t happen in any other scenario.</a:t>
            </a:r>
            <a:r>
              <a:rPr lang="en-US" sz="1100" dirty="0" smtClean="0"/>
              <a:t> </a:t>
            </a:r>
            <a:r>
              <a:rPr lang="en-US" sz="1100" baseline="0" dirty="0" smtClean="0"/>
              <a:t> But in this one, students say Abby’s inaction i</a:t>
            </a:r>
            <a:r>
              <a:rPr lang="en-US" sz="1100" dirty="0" smtClean="0"/>
              <a:t>s </a:t>
            </a:r>
            <a:r>
              <a:rPr lang="en-US" sz="1100" dirty="0"/>
              <a:t>“normal” and </a:t>
            </a:r>
            <a:r>
              <a:rPr lang="en-US" sz="1100" dirty="0" smtClean="0"/>
              <a:t>a </a:t>
            </a:r>
            <a:r>
              <a:rPr lang="en-US" sz="1100" dirty="0"/>
              <a:t>consequence of shock.</a:t>
            </a:r>
          </a:p>
          <a:p>
            <a:pPr defTabSz="924458">
              <a:defRPr/>
            </a:pPr>
            <a:endParaRPr lang="en-US" sz="1100" dirty="0"/>
          </a:p>
          <a:p>
            <a:pPr defTabSz="924458">
              <a:defRPr/>
            </a:pPr>
            <a:r>
              <a:rPr lang="en-US" sz="1100" dirty="0"/>
              <a:t>For instance, [CLICK] students say things like (quotes</a:t>
            </a:r>
            <a:r>
              <a:rPr lang="en-US" sz="1100" dirty="0" smtClean="0"/>
              <a:t>)</a:t>
            </a:r>
          </a:p>
          <a:p>
            <a:pPr defTabSz="924458">
              <a:defRPr/>
            </a:pPr>
            <a:endParaRPr lang="en-US" sz="1100" dirty="0"/>
          </a:p>
          <a:p>
            <a:pPr defTabSz="924458">
              <a:defRPr/>
            </a:pPr>
            <a:r>
              <a:rPr lang="en-US" sz="1100" dirty="0" smtClean="0"/>
              <a:t>Because </a:t>
            </a:r>
            <a:r>
              <a:rPr lang="en-US" sz="1100" dirty="0"/>
              <a:t>Abby is friends with both the victim and the perpetrator, students </a:t>
            </a:r>
            <a:r>
              <a:rPr lang="en-US" sz="1100" dirty="0" smtClean="0"/>
              <a:t>say it’s </a:t>
            </a:r>
            <a:r>
              <a:rPr lang="en-US" sz="1100" dirty="0"/>
              <a:t>reasonable that her loyalties </a:t>
            </a:r>
            <a:r>
              <a:rPr lang="en-US" sz="1100" dirty="0" smtClean="0"/>
              <a:t>lie </a:t>
            </a:r>
            <a:r>
              <a:rPr lang="en-US" sz="1100" dirty="0"/>
              <a:t>with </a:t>
            </a:r>
            <a:r>
              <a:rPr lang="en-US" sz="1100" dirty="0" smtClean="0"/>
              <a:t>both.</a:t>
            </a:r>
          </a:p>
          <a:p>
            <a:pPr defTabSz="924458">
              <a:defRPr/>
            </a:pPr>
            <a:endParaRPr lang="en-US" sz="1100" dirty="0" smtClean="0"/>
          </a:p>
          <a:p>
            <a:pPr defTabSz="924458">
              <a:defRPr/>
            </a:pPr>
            <a:r>
              <a:rPr lang="en-US" sz="1100" dirty="0" smtClean="0"/>
              <a:t>Her </a:t>
            </a:r>
            <a:r>
              <a:rPr lang="en-US" sz="1100" dirty="0"/>
              <a:t>shared in-group status with both individuals makes it difficult for her to choose between </a:t>
            </a:r>
            <a:r>
              <a:rPr lang="en-US" sz="1100" dirty="0" smtClean="0"/>
              <a:t>them,</a:t>
            </a:r>
            <a:r>
              <a:rPr lang="en-US" sz="1100" baseline="0" dirty="0" smtClean="0"/>
              <a:t> so in many ways the in-group statuses</a:t>
            </a:r>
            <a:r>
              <a:rPr lang="en-US" sz="1100" dirty="0" smtClean="0"/>
              <a:t> </a:t>
            </a:r>
            <a:r>
              <a:rPr lang="en-US" sz="1100" dirty="0"/>
              <a:t>counter each other </a:t>
            </a:r>
            <a:r>
              <a:rPr lang="en-US" sz="1100" dirty="0" smtClean="0"/>
              <a:t>and</a:t>
            </a:r>
            <a:r>
              <a:rPr lang="en-US" sz="1100" baseline="0" dirty="0" smtClean="0"/>
              <a:t> </a:t>
            </a:r>
            <a:r>
              <a:rPr lang="en-US" sz="1100" dirty="0" smtClean="0"/>
              <a:t>lessen </a:t>
            </a:r>
            <a:r>
              <a:rPr lang="en-US" sz="1100" dirty="0"/>
              <a:t>the expectation that Abby should – and will – come to </a:t>
            </a:r>
            <a:r>
              <a:rPr lang="en-US" sz="1100" dirty="0" smtClean="0"/>
              <a:t>Spencer’s aid.</a:t>
            </a:r>
            <a:endParaRPr lang="en-US" sz="1100" dirty="0"/>
          </a:p>
        </p:txBody>
      </p:sp>
      <p:sp>
        <p:nvSpPr>
          <p:cNvPr id="4" name="Slide Number Placeholder 3"/>
          <p:cNvSpPr>
            <a:spLocks noGrp="1"/>
          </p:cNvSpPr>
          <p:nvPr>
            <p:ph type="sldNum" sz="quarter" idx="10"/>
          </p:nvPr>
        </p:nvSpPr>
        <p:spPr/>
        <p:txBody>
          <a:bodyPr/>
          <a:lstStyle/>
          <a:p>
            <a:fld id="{104BE08A-5C0C-4A11-93CB-FB769C00392A}" type="slidenum">
              <a:rPr lang="en-US" smtClean="0"/>
              <a:t>15</a:t>
            </a:fld>
            <a:endParaRPr lang="en-US"/>
          </a:p>
        </p:txBody>
      </p:sp>
    </p:spTree>
    <p:extLst>
      <p:ext uri="{BB962C8B-B14F-4D97-AF65-F5344CB8AC3E}">
        <p14:creationId xmlns:p14="http://schemas.microsoft.com/office/powerpoint/2010/main" val="9561211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US" sz="1100" u="sng" dirty="0" smtClean="0"/>
              <a:t>Ok,</a:t>
            </a:r>
            <a:r>
              <a:rPr lang="en-US" sz="1100" u="sng" baseline="0" dirty="0" smtClean="0"/>
              <a:t> so what do you think of the findings about friends</a:t>
            </a:r>
            <a:r>
              <a:rPr lang="en-US" sz="1100" u="sng" dirty="0" smtClean="0"/>
              <a:t>?</a:t>
            </a:r>
            <a:r>
              <a:rPr lang="en-US" sz="1100" baseline="0" dirty="0" smtClean="0"/>
              <a:t> Do you think this will or should impact bystander training programs?</a:t>
            </a:r>
            <a:endParaRPr lang="en-US" sz="1100" dirty="0"/>
          </a:p>
        </p:txBody>
      </p:sp>
      <p:sp>
        <p:nvSpPr>
          <p:cNvPr id="4" name="Slide Number Placeholder 3"/>
          <p:cNvSpPr>
            <a:spLocks noGrp="1"/>
          </p:cNvSpPr>
          <p:nvPr>
            <p:ph type="sldNum" sz="quarter" idx="10"/>
          </p:nvPr>
        </p:nvSpPr>
        <p:spPr/>
        <p:txBody>
          <a:bodyPr/>
          <a:lstStyle/>
          <a:p>
            <a:fld id="{104BE08A-5C0C-4A11-93CB-FB769C00392A}" type="slidenum">
              <a:rPr lang="en-US" smtClean="0"/>
              <a:t>16</a:t>
            </a:fld>
            <a:endParaRPr lang="en-US"/>
          </a:p>
        </p:txBody>
      </p:sp>
    </p:spTree>
    <p:extLst>
      <p:ext uri="{BB962C8B-B14F-4D97-AF65-F5344CB8AC3E}">
        <p14:creationId xmlns:p14="http://schemas.microsoft.com/office/powerpoint/2010/main" val="31078939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US" sz="1100" dirty="0" smtClean="0"/>
              <a:t>Ok, let’s talk about</a:t>
            </a:r>
            <a:r>
              <a:rPr lang="en-US" sz="1100" baseline="0" dirty="0" smtClean="0"/>
              <a:t> gender effects now</a:t>
            </a:r>
            <a:r>
              <a:rPr lang="en-US" sz="1100" dirty="0" smtClean="0"/>
              <a:t>: </a:t>
            </a:r>
            <a:r>
              <a:rPr lang="en-US" sz="1100" dirty="0"/>
              <a:t>sometimes the gender of the respondent influences the discussions, sometimes the gender of the characters in the scenarios matters, and sometimes these two factors interact. Let’s look at some examples:</a:t>
            </a:r>
          </a:p>
          <a:p>
            <a:pPr defTabSz="924458">
              <a:defRPr/>
            </a:pPr>
            <a:endParaRPr lang="en-US" sz="1100" dirty="0"/>
          </a:p>
          <a:p>
            <a:pPr defTabSz="924458">
              <a:defRPr/>
            </a:pPr>
            <a:r>
              <a:rPr lang="en-US" sz="1100" dirty="0" smtClean="0"/>
              <a:t>In</a:t>
            </a:r>
            <a:r>
              <a:rPr lang="en-US" sz="1100" baseline="0" dirty="0" smtClean="0"/>
              <a:t> general , b</a:t>
            </a:r>
            <a:r>
              <a:rPr lang="en-US" sz="1100" dirty="0" smtClean="0"/>
              <a:t>oth </a:t>
            </a:r>
            <a:r>
              <a:rPr lang="en-US" sz="1100" dirty="0"/>
              <a:t>male and female respondents consider bystanders to be moderately to highly responsible for what </a:t>
            </a:r>
            <a:r>
              <a:rPr lang="en-US" sz="1100" dirty="0" smtClean="0"/>
              <a:t>happens </a:t>
            </a:r>
            <a:r>
              <a:rPr lang="en-US" sz="1100" dirty="0"/>
              <a:t>to the victim, regardless of the bystander’s gender</a:t>
            </a:r>
            <a:r>
              <a:rPr lang="en-US" sz="1100" dirty="0" smtClean="0"/>
              <a:t>.</a:t>
            </a:r>
            <a:r>
              <a:rPr lang="en-US" sz="1100" baseline="0" dirty="0" smtClean="0"/>
              <a:t> </a:t>
            </a:r>
            <a:r>
              <a:rPr lang="en-US" sz="1100" u="sng" baseline="0" dirty="0" smtClean="0"/>
              <a:t>But</a:t>
            </a:r>
            <a:r>
              <a:rPr lang="en-US" sz="1100" dirty="0" smtClean="0"/>
              <a:t>, [CLICK] in </a:t>
            </a:r>
            <a:r>
              <a:rPr lang="en-US" sz="1100" dirty="0"/>
              <a:t>all situations where the respondent is female </a:t>
            </a:r>
            <a:r>
              <a:rPr lang="en-US" sz="1100" u="sng" dirty="0"/>
              <a:t>and</a:t>
            </a:r>
            <a:r>
              <a:rPr lang="en-US" sz="1100" dirty="0"/>
              <a:t> the bystander is female, the interview respondents offer very specific kinds of excuses and caveats for the bystander’s failure to intervene. </a:t>
            </a:r>
            <a:r>
              <a:rPr lang="en-US" sz="1100" dirty="0" smtClean="0"/>
              <a:t>For </a:t>
            </a:r>
            <a:r>
              <a:rPr lang="en-US" sz="1100" dirty="0"/>
              <a:t>instance, [CLICK] female students said (quotes</a:t>
            </a:r>
            <a:r>
              <a:rPr lang="en-US" sz="1100" dirty="0" smtClean="0"/>
              <a:t>)</a:t>
            </a:r>
          </a:p>
          <a:p>
            <a:pPr defTabSz="924458">
              <a:defRPr/>
            </a:pPr>
            <a:endParaRPr lang="en-US" sz="1100" dirty="0"/>
          </a:p>
          <a:p>
            <a:pPr defTabSz="924458">
              <a:defRPr/>
            </a:pPr>
            <a:r>
              <a:rPr lang="en-US" sz="1100" baseline="0" dirty="0" smtClean="0"/>
              <a:t>So, female respondents are implying female </a:t>
            </a:r>
            <a:r>
              <a:rPr lang="en-US" sz="1100" dirty="0" smtClean="0"/>
              <a:t>bystanders have a</a:t>
            </a:r>
            <a:r>
              <a:rPr lang="en-US" sz="1100" baseline="0" dirty="0" smtClean="0"/>
              <a:t> </a:t>
            </a:r>
            <a:r>
              <a:rPr lang="en-US" sz="1100" dirty="0" smtClean="0"/>
              <a:t>knowledge </a:t>
            </a:r>
            <a:r>
              <a:rPr lang="en-US" sz="1100" dirty="0"/>
              <a:t>or skill deficit that </a:t>
            </a:r>
            <a:r>
              <a:rPr lang="en-US" sz="1100" dirty="0" smtClean="0"/>
              <a:t>makes it hard for them </a:t>
            </a:r>
            <a:r>
              <a:rPr lang="en-US" sz="1100" dirty="0"/>
              <a:t>to intervene. </a:t>
            </a:r>
            <a:r>
              <a:rPr lang="en-US" sz="1100" dirty="0" smtClean="0"/>
              <a:t>Females</a:t>
            </a:r>
            <a:r>
              <a:rPr lang="en-US" sz="1100" baseline="0" dirty="0" smtClean="0"/>
              <a:t> don’t say this about male bystanders and </a:t>
            </a:r>
            <a:r>
              <a:rPr lang="en-US" sz="1100" dirty="0" smtClean="0"/>
              <a:t>males don’t say it about anyone. So</a:t>
            </a:r>
            <a:r>
              <a:rPr lang="en-US" sz="1100" baseline="0" dirty="0" smtClean="0"/>
              <a:t> why </a:t>
            </a:r>
            <a:r>
              <a:rPr lang="en-US" sz="1100" dirty="0" smtClean="0"/>
              <a:t>do </a:t>
            </a:r>
            <a:r>
              <a:rPr lang="en-US" sz="1100" dirty="0"/>
              <a:t>female students have a perception that female bystanders lack the skills necessary for intervention</a:t>
            </a:r>
            <a:r>
              <a:rPr lang="en-US" sz="1100" dirty="0" smtClean="0"/>
              <a:t>? </a:t>
            </a:r>
            <a:r>
              <a:rPr lang="en-US" sz="1100" u="sng" dirty="0" smtClean="0"/>
              <a:t>Any</a:t>
            </a:r>
            <a:r>
              <a:rPr lang="en-US" sz="1100" u="sng" baseline="0" dirty="0" smtClean="0"/>
              <a:t> guesses?</a:t>
            </a:r>
            <a:endParaRPr lang="en-US" sz="1100" u="sng" dirty="0"/>
          </a:p>
          <a:p>
            <a:pPr defTabSz="924458">
              <a:defRPr/>
            </a:pPr>
            <a:endParaRPr lang="en-US" sz="1100" dirty="0"/>
          </a:p>
          <a:p>
            <a:pPr defTabSz="924458">
              <a:defRPr/>
            </a:pPr>
            <a:r>
              <a:rPr lang="en-US" sz="1100" dirty="0" smtClean="0"/>
              <a:t>Maybe</a:t>
            </a:r>
            <a:r>
              <a:rPr lang="en-US" sz="1100" baseline="0" dirty="0" smtClean="0"/>
              <a:t> </a:t>
            </a:r>
            <a:r>
              <a:rPr lang="en-US" sz="1100" dirty="0" smtClean="0"/>
              <a:t>female</a:t>
            </a:r>
            <a:r>
              <a:rPr lang="en-US" sz="1100" baseline="0" dirty="0" smtClean="0"/>
              <a:t> respondents are </a:t>
            </a:r>
            <a:r>
              <a:rPr lang="en-US" sz="1100" dirty="0" smtClean="0"/>
              <a:t>tapping into their </a:t>
            </a:r>
            <a:r>
              <a:rPr lang="en-US" sz="1100" u="sng" dirty="0" smtClean="0"/>
              <a:t>own</a:t>
            </a:r>
            <a:r>
              <a:rPr lang="en-US" sz="1100" dirty="0" smtClean="0"/>
              <a:t> fears of not knowing how to handle the situation,</a:t>
            </a:r>
            <a:r>
              <a:rPr lang="en-US" sz="1100" baseline="0" dirty="0" smtClean="0"/>
              <a:t> and they are then pairing that feeling with the fact that </a:t>
            </a:r>
            <a:r>
              <a:rPr lang="en-US" sz="1100" dirty="0" smtClean="0"/>
              <a:t>they more </a:t>
            </a:r>
            <a:r>
              <a:rPr lang="en-US" sz="1100" dirty="0"/>
              <a:t>closely identify with the female </a:t>
            </a:r>
            <a:r>
              <a:rPr lang="en-US" sz="1100" dirty="0" smtClean="0"/>
              <a:t>bystanders as members of their in-group.</a:t>
            </a:r>
            <a:r>
              <a:rPr lang="en-US" sz="1100" baseline="0" dirty="0" smtClean="0"/>
              <a:t> The result is they </a:t>
            </a:r>
            <a:r>
              <a:rPr lang="en-US" sz="1100" dirty="0" smtClean="0"/>
              <a:t>offer </a:t>
            </a:r>
            <a:r>
              <a:rPr lang="en-US" sz="1100" dirty="0"/>
              <a:t>a plausible excuse for the bystander’s </a:t>
            </a:r>
            <a:r>
              <a:rPr lang="en-US" sz="1100" dirty="0" smtClean="0"/>
              <a:t>inaction because they recognize how that could easily</a:t>
            </a:r>
            <a:r>
              <a:rPr lang="en-US" sz="1100" baseline="0" dirty="0" smtClean="0"/>
              <a:t> be them</a:t>
            </a:r>
            <a:r>
              <a:rPr lang="en-US" sz="1100" dirty="0" smtClean="0"/>
              <a:t>. </a:t>
            </a:r>
            <a:endParaRPr lang="en-US" sz="1100" u="sng" dirty="0" smtClean="0"/>
          </a:p>
        </p:txBody>
      </p:sp>
      <p:sp>
        <p:nvSpPr>
          <p:cNvPr id="4" name="Slide Number Placeholder 3"/>
          <p:cNvSpPr>
            <a:spLocks noGrp="1"/>
          </p:cNvSpPr>
          <p:nvPr>
            <p:ph type="sldNum" sz="quarter" idx="10"/>
          </p:nvPr>
        </p:nvSpPr>
        <p:spPr/>
        <p:txBody>
          <a:bodyPr/>
          <a:lstStyle/>
          <a:p>
            <a:fld id="{104BE08A-5C0C-4A11-93CB-FB769C00392A}" type="slidenum">
              <a:rPr lang="en-US" smtClean="0"/>
              <a:t>17</a:t>
            </a:fld>
            <a:endParaRPr lang="en-US"/>
          </a:p>
        </p:txBody>
      </p:sp>
    </p:spTree>
    <p:extLst>
      <p:ext uri="{BB962C8B-B14F-4D97-AF65-F5344CB8AC3E}">
        <p14:creationId xmlns:p14="http://schemas.microsoft.com/office/powerpoint/2010/main" val="9561211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US" sz="1100" dirty="0" smtClean="0"/>
              <a:t>If that’s true, we</a:t>
            </a:r>
            <a:r>
              <a:rPr lang="en-US" sz="1100" baseline="0" dirty="0" smtClean="0"/>
              <a:t> might expect to see female students making comparisons between themselves and the female bystanders. And that’s exactly what happens here.</a:t>
            </a:r>
          </a:p>
          <a:p>
            <a:pPr defTabSz="924458">
              <a:defRPr/>
            </a:pPr>
            <a:endParaRPr lang="en-US" sz="1100" dirty="0" smtClean="0"/>
          </a:p>
          <a:p>
            <a:pPr defTabSz="924458">
              <a:defRPr/>
            </a:pPr>
            <a:r>
              <a:rPr lang="en-US" sz="1100" dirty="0" smtClean="0"/>
              <a:t>For </a:t>
            </a:r>
            <a:r>
              <a:rPr lang="en-US" sz="1100" dirty="0"/>
              <a:t>instances, </a:t>
            </a:r>
            <a:r>
              <a:rPr lang="en-US" sz="1100" dirty="0" smtClean="0"/>
              <a:t>[CLICK] female </a:t>
            </a:r>
            <a:r>
              <a:rPr lang="en-US" sz="1100" dirty="0"/>
              <a:t>respondents routinely excuse female bystanders by explicitly making a positive comparison between the bystander’s behavior and what they themselves believe they would do if faced with this situation. </a:t>
            </a:r>
          </a:p>
          <a:p>
            <a:pPr defTabSz="924458">
              <a:defRPr/>
            </a:pPr>
            <a:endParaRPr lang="en-US" sz="1100" dirty="0"/>
          </a:p>
          <a:p>
            <a:pPr defTabSz="924458">
              <a:defRPr/>
            </a:pPr>
            <a:r>
              <a:rPr lang="en-US" sz="1100" dirty="0"/>
              <a:t>For instance, [CLICK] female students said (quotes</a:t>
            </a:r>
            <a:r>
              <a:rPr lang="en-US" sz="1100" dirty="0" smtClean="0"/>
              <a:t>)</a:t>
            </a:r>
          </a:p>
          <a:p>
            <a:pPr defTabSz="924458">
              <a:defRPr/>
            </a:pPr>
            <a:endParaRPr lang="en-US" sz="1100" dirty="0"/>
          </a:p>
          <a:p>
            <a:pPr defTabSz="924458">
              <a:defRPr/>
            </a:pPr>
            <a:r>
              <a:rPr lang="en-US" sz="1100" dirty="0"/>
              <a:t>When we consider these kinds of comments, alongside the fact that female students almost never use these kinds of comparisons when the bystander is male, it seems likely that female students are using their in-group status with female bystanders as a criterion against which they judge the bystander’s behaviors.</a:t>
            </a:r>
          </a:p>
          <a:p>
            <a:pPr defTabSz="924458">
              <a:defRPr/>
            </a:pPr>
            <a:endParaRPr lang="en-US" sz="1100" dirty="0"/>
          </a:p>
        </p:txBody>
      </p:sp>
      <p:sp>
        <p:nvSpPr>
          <p:cNvPr id="4" name="Slide Number Placeholder 3"/>
          <p:cNvSpPr>
            <a:spLocks noGrp="1"/>
          </p:cNvSpPr>
          <p:nvPr>
            <p:ph type="sldNum" sz="quarter" idx="10"/>
          </p:nvPr>
        </p:nvSpPr>
        <p:spPr/>
        <p:txBody>
          <a:bodyPr/>
          <a:lstStyle/>
          <a:p>
            <a:fld id="{104BE08A-5C0C-4A11-93CB-FB769C00392A}" type="slidenum">
              <a:rPr lang="en-US" smtClean="0"/>
              <a:t>18</a:t>
            </a:fld>
            <a:endParaRPr lang="en-US"/>
          </a:p>
        </p:txBody>
      </p:sp>
    </p:spTree>
    <p:extLst>
      <p:ext uri="{BB962C8B-B14F-4D97-AF65-F5344CB8AC3E}">
        <p14:creationId xmlns:p14="http://schemas.microsoft.com/office/powerpoint/2010/main" val="9561211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US" sz="1100" dirty="0" smtClean="0"/>
              <a:t>So what about</a:t>
            </a:r>
            <a:r>
              <a:rPr lang="en-US" sz="1100" baseline="0" dirty="0" smtClean="0"/>
              <a:t> men? Do in-group factors impact them as well? Y</a:t>
            </a:r>
            <a:r>
              <a:rPr lang="en-US" sz="1100" dirty="0" smtClean="0"/>
              <a:t>es and no. Male students don’t excuse the inaction of male bystanders because</a:t>
            </a:r>
            <a:r>
              <a:rPr lang="en-US" sz="1100" baseline="0" dirty="0" smtClean="0"/>
              <a:t> of </a:t>
            </a:r>
            <a:r>
              <a:rPr lang="en-US" sz="1100" dirty="0" smtClean="0"/>
              <a:t>skills deficits or because</a:t>
            </a:r>
            <a:r>
              <a:rPr lang="en-US" sz="1100" baseline="0" dirty="0" smtClean="0"/>
              <a:t> they think the bystander’s inaction is similar to something</a:t>
            </a:r>
            <a:r>
              <a:rPr lang="en-US" sz="1100" dirty="0" smtClean="0"/>
              <a:t> they themselves would do. What they do, though, is use</a:t>
            </a:r>
            <a:r>
              <a:rPr lang="en-US" sz="1100" baseline="0" dirty="0" smtClean="0"/>
              <a:t> </a:t>
            </a:r>
            <a:r>
              <a:rPr lang="en-US" sz="1100" dirty="0" smtClean="0"/>
              <a:t>male-specific social norms</a:t>
            </a:r>
            <a:r>
              <a:rPr lang="en-US" sz="1100" baseline="0" dirty="0" smtClean="0"/>
              <a:t> to </a:t>
            </a:r>
            <a:r>
              <a:rPr lang="en-US" sz="1100" dirty="0" smtClean="0"/>
              <a:t>excuse male</a:t>
            </a:r>
            <a:r>
              <a:rPr lang="en-US" sz="1100" baseline="0" dirty="0" smtClean="0"/>
              <a:t> bystanders’ </a:t>
            </a:r>
            <a:r>
              <a:rPr lang="en-US" sz="1100" dirty="0" smtClean="0"/>
              <a:t>non-intervention. But the female students do this too. </a:t>
            </a:r>
          </a:p>
          <a:p>
            <a:pPr defTabSz="924458">
              <a:defRPr/>
            </a:pPr>
            <a:endParaRPr lang="en-US" sz="1100" dirty="0" smtClean="0"/>
          </a:p>
          <a:p>
            <a:pPr defTabSz="924458">
              <a:defRPr/>
            </a:pPr>
            <a:r>
              <a:rPr lang="en-US" sz="1100" dirty="0" smtClean="0"/>
              <a:t>For instance, [CLICK] students said (quotes):</a:t>
            </a:r>
          </a:p>
          <a:p>
            <a:pPr defTabSz="924458">
              <a:defRPr/>
            </a:pPr>
            <a:endParaRPr lang="en-US" sz="1100" dirty="0" smtClean="0"/>
          </a:p>
          <a:p>
            <a:pPr defTabSz="924458">
              <a:defRPr/>
            </a:pPr>
            <a:r>
              <a:rPr lang="en-US" sz="1100" dirty="0" smtClean="0"/>
              <a:t>Here again,</a:t>
            </a:r>
            <a:r>
              <a:rPr lang="en-US" sz="1100" baseline="0" dirty="0" smtClean="0"/>
              <a:t> the fact that both men are friends is important, bu</a:t>
            </a:r>
            <a:r>
              <a:rPr lang="en-US" sz="1100" dirty="0" smtClean="0"/>
              <a:t>t what’s really interesting</a:t>
            </a:r>
            <a:r>
              <a:rPr lang="en-US" sz="1100" baseline="0" dirty="0" smtClean="0"/>
              <a:t> is that students are saying </a:t>
            </a:r>
            <a:r>
              <a:rPr lang="en-US" sz="1100" dirty="0" smtClean="0"/>
              <a:t>the bystander can’t interfere because doing so would </a:t>
            </a:r>
            <a:r>
              <a:rPr lang="en-US" sz="1100" u="sng" dirty="0" smtClean="0"/>
              <a:t>anger</a:t>
            </a:r>
            <a:r>
              <a:rPr lang="en-US" sz="1100" dirty="0" smtClean="0"/>
              <a:t> the perpetrator and that anger would stem from the fact that he (the bystander) had violated</a:t>
            </a:r>
            <a:r>
              <a:rPr lang="en-US" sz="1100" baseline="0" dirty="0" smtClean="0"/>
              <a:t> the</a:t>
            </a:r>
            <a:r>
              <a:rPr lang="en-US" sz="1100" dirty="0" smtClean="0"/>
              <a:t> “bro code” – the social norm that says men pursue women and friends don’t interfere. To some extent, then, the bystander is compelled to help the perpetrator (by not interfering) because of</a:t>
            </a:r>
            <a:r>
              <a:rPr lang="en-US" sz="1100" baseline="0" dirty="0" smtClean="0"/>
              <a:t> societal expectations specific to men and male friendships.</a:t>
            </a:r>
          </a:p>
        </p:txBody>
      </p:sp>
      <p:sp>
        <p:nvSpPr>
          <p:cNvPr id="4" name="Slide Number Placeholder 3"/>
          <p:cNvSpPr>
            <a:spLocks noGrp="1"/>
          </p:cNvSpPr>
          <p:nvPr>
            <p:ph type="sldNum" sz="quarter" idx="10"/>
          </p:nvPr>
        </p:nvSpPr>
        <p:spPr/>
        <p:txBody>
          <a:bodyPr/>
          <a:lstStyle/>
          <a:p>
            <a:fld id="{104BE08A-5C0C-4A11-93CB-FB769C00392A}" type="slidenum">
              <a:rPr lang="en-US" smtClean="0"/>
              <a:t>19</a:t>
            </a:fld>
            <a:endParaRPr lang="en-US"/>
          </a:p>
        </p:txBody>
      </p:sp>
    </p:spTree>
    <p:extLst>
      <p:ext uri="{BB962C8B-B14F-4D97-AF65-F5344CB8AC3E}">
        <p14:creationId xmlns:p14="http://schemas.microsoft.com/office/powerpoint/2010/main" val="956121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US" sz="1100" dirty="0" smtClean="0"/>
              <a:t>The</a:t>
            </a:r>
            <a:r>
              <a:rPr lang="en-US" sz="1100" baseline="0" dirty="0" smtClean="0"/>
              <a:t> work I’m going to talk about today addresses a number of questions:</a:t>
            </a:r>
          </a:p>
          <a:p>
            <a:pPr defTabSz="924458">
              <a:defRPr/>
            </a:pPr>
            <a:endParaRPr lang="en-US" sz="1100" baseline="0" dirty="0" smtClean="0"/>
          </a:p>
          <a:p>
            <a:pPr defTabSz="924458">
              <a:defRPr/>
            </a:pPr>
            <a:r>
              <a:rPr lang="en-US" sz="1100" baseline="0" dirty="0" smtClean="0"/>
              <a:t>W</a:t>
            </a:r>
            <a:r>
              <a:rPr lang="en-US" sz="1100" dirty="0" smtClean="0"/>
              <a:t>hat </a:t>
            </a:r>
            <a:r>
              <a:rPr lang="en-US" sz="1100" dirty="0"/>
              <a:t>impact </a:t>
            </a:r>
            <a:r>
              <a:rPr lang="en-US" sz="1100" dirty="0" smtClean="0"/>
              <a:t>is bystander </a:t>
            </a:r>
            <a:r>
              <a:rPr lang="en-US" sz="1100" dirty="0"/>
              <a:t>education </a:t>
            </a:r>
            <a:r>
              <a:rPr lang="en-US" sz="1100" dirty="0" smtClean="0"/>
              <a:t>having </a:t>
            </a:r>
            <a:r>
              <a:rPr lang="en-US" sz="1100" dirty="0"/>
              <a:t>on broader campus expectations for bystander behaviors? </a:t>
            </a:r>
          </a:p>
          <a:p>
            <a:pPr defTabSz="924458">
              <a:defRPr/>
            </a:pPr>
            <a:endParaRPr lang="en-US" sz="1100" dirty="0"/>
          </a:p>
          <a:p>
            <a:pPr defTabSz="924458">
              <a:defRPr/>
            </a:pPr>
            <a:r>
              <a:rPr lang="en-US" sz="1100" dirty="0"/>
              <a:t>Do students expect bystanders to intervene? Do they hold them accountable if they fail to intervene? Does accountability vary depending on the context of the assault and the people involved? </a:t>
            </a:r>
          </a:p>
          <a:p>
            <a:pPr defTabSz="924458">
              <a:defRPr/>
            </a:pPr>
            <a:endParaRPr lang="en-US" sz="1100" dirty="0"/>
          </a:p>
          <a:p>
            <a:pPr defTabSz="924458">
              <a:defRPr/>
            </a:pPr>
            <a:r>
              <a:rPr lang="en-US" sz="1100" dirty="0"/>
              <a:t>And most importantly, do the answers to these questions suggest anything about the way bystander intervention education should be handled on college campuses?</a:t>
            </a:r>
          </a:p>
          <a:p>
            <a:pPr defTabSz="924458">
              <a:defRPr/>
            </a:pPr>
            <a:endParaRPr lang="en-US" sz="1100" dirty="0"/>
          </a:p>
        </p:txBody>
      </p:sp>
      <p:sp>
        <p:nvSpPr>
          <p:cNvPr id="4" name="Slide Number Placeholder 3"/>
          <p:cNvSpPr>
            <a:spLocks noGrp="1"/>
          </p:cNvSpPr>
          <p:nvPr>
            <p:ph type="sldNum" sz="quarter" idx="10"/>
          </p:nvPr>
        </p:nvSpPr>
        <p:spPr/>
        <p:txBody>
          <a:bodyPr/>
          <a:lstStyle/>
          <a:p>
            <a:fld id="{104BE08A-5C0C-4A11-93CB-FB769C00392A}" type="slidenum">
              <a:rPr lang="en-US" smtClean="0"/>
              <a:t>2</a:t>
            </a:fld>
            <a:endParaRPr lang="en-US"/>
          </a:p>
        </p:txBody>
      </p:sp>
    </p:spTree>
    <p:extLst>
      <p:ext uri="{BB962C8B-B14F-4D97-AF65-F5344CB8AC3E}">
        <p14:creationId xmlns:p14="http://schemas.microsoft.com/office/powerpoint/2010/main" val="38347114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US" sz="1100" dirty="0"/>
              <a:t>When the bystander and perpetrator are both females, the female respondents, but not the male respondents, talk extensively about the power dynamics that exist between Alyssa and Janelle </a:t>
            </a:r>
          </a:p>
          <a:p>
            <a:pPr defTabSz="924458">
              <a:defRPr/>
            </a:pPr>
            <a:endParaRPr lang="en-US" sz="1100" dirty="0"/>
          </a:p>
          <a:p>
            <a:pPr defTabSz="924458">
              <a:defRPr/>
            </a:pPr>
            <a:r>
              <a:rPr lang="en-US" sz="1100" dirty="0"/>
              <a:t>For instance, [CLICK] female students said (quotes</a:t>
            </a:r>
            <a:r>
              <a:rPr lang="en-US" sz="1100" dirty="0" smtClean="0"/>
              <a:t>)</a:t>
            </a:r>
            <a:endParaRPr lang="en-US" sz="1100" dirty="0"/>
          </a:p>
          <a:p>
            <a:pPr defTabSz="924458">
              <a:defRPr/>
            </a:pPr>
            <a:endParaRPr lang="en-US" sz="1100" dirty="0"/>
          </a:p>
          <a:p>
            <a:pPr defTabSz="924458">
              <a:defRPr/>
            </a:pPr>
            <a:r>
              <a:rPr lang="en-US" sz="1050" dirty="0" smtClean="0"/>
              <a:t>These comments are</a:t>
            </a:r>
            <a:r>
              <a:rPr lang="en-US" sz="1050" baseline="0" dirty="0" smtClean="0"/>
              <a:t> also </a:t>
            </a:r>
            <a:r>
              <a:rPr lang="en-US" sz="1050" dirty="0" smtClean="0"/>
              <a:t>about norm violations and anger, but the norm being violated</a:t>
            </a:r>
            <a:r>
              <a:rPr lang="en-US" sz="1050" baseline="0" dirty="0" smtClean="0"/>
              <a:t> here is very different from that one being violated in the scenarios involving the males. </a:t>
            </a:r>
          </a:p>
          <a:p>
            <a:pPr defTabSz="924458">
              <a:defRPr/>
            </a:pPr>
            <a:endParaRPr lang="en-US" sz="1050" baseline="0" dirty="0" smtClean="0"/>
          </a:p>
          <a:p>
            <a:pPr defTabSz="924458">
              <a:defRPr/>
            </a:pPr>
            <a:r>
              <a:rPr lang="en-US" sz="1100" kern="1200" dirty="0" smtClean="0">
                <a:solidFill>
                  <a:schemeClr val="tx1"/>
                </a:solidFill>
                <a:effectLst/>
                <a:latin typeface="+mn-lt"/>
                <a:ea typeface="+mn-ea"/>
                <a:cs typeface="+mn-cs"/>
              </a:rPr>
              <a:t>Female students did not suggest that a corollary “girl code” prohibiting female friends from interfering with the sexual conquests of other women existed. Nor did they suggest that the violation of such a “girl code” would trigger Janelle’s anger. Instead, they implied that Janelle, from the outset, had more power than Alyssa—she was perceived to be dominant, intimidating, and mean, and those are roles that are not stereotypically associated with women. In effect, students suggested that because Janelle had a great deal of power, she was able to compel compliance from Alyssa. </a:t>
            </a:r>
            <a:endParaRPr lang="en-US" sz="1100" dirty="0" smtClean="0"/>
          </a:p>
        </p:txBody>
      </p:sp>
      <p:sp>
        <p:nvSpPr>
          <p:cNvPr id="4" name="Slide Number Placeholder 3"/>
          <p:cNvSpPr>
            <a:spLocks noGrp="1"/>
          </p:cNvSpPr>
          <p:nvPr>
            <p:ph type="sldNum" sz="quarter" idx="10"/>
          </p:nvPr>
        </p:nvSpPr>
        <p:spPr/>
        <p:txBody>
          <a:bodyPr/>
          <a:lstStyle/>
          <a:p>
            <a:fld id="{104BE08A-5C0C-4A11-93CB-FB769C00392A}" type="slidenum">
              <a:rPr lang="en-US" smtClean="0"/>
              <a:t>20</a:t>
            </a:fld>
            <a:endParaRPr lang="en-US"/>
          </a:p>
        </p:txBody>
      </p:sp>
    </p:spTree>
    <p:extLst>
      <p:ext uri="{BB962C8B-B14F-4D97-AF65-F5344CB8AC3E}">
        <p14:creationId xmlns:p14="http://schemas.microsoft.com/office/powerpoint/2010/main" val="9561211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24458" rtl="0" eaLnBrk="1" fontAlgn="auto" latinLnBrk="0" hangingPunct="1">
              <a:lnSpc>
                <a:spcPct val="100000"/>
              </a:lnSpc>
              <a:spcBef>
                <a:spcPts val="0"/>
              </a:spcBef>
              <a:spcAft>
                <a:spcPts val="0"/>
              </a:spcAft>
              <a:buClrTx/>
              <a:buSzTx/>
              <a:buFontTx/>
              <a:buNone/>
              <a:tabLst/>
              <a:defRPr/>
            </a:pPr>
            <a:r>
              <a:rPr lang="en-US" sz="1100" dirty="0" smtClean="0"/>
              <a:t>Importantly, social psychological research has consistently found </a:t>
            </a:r>
            <a:r>
              <a:rPr lang="en-US" sz="1100" baseline="0" dirty="0" smtClean="0"/>
              <a:t>in-group </a:t>
            </a:r>
            <a:r>
              <a:rPr lang="en-US" sz="1100" dirty="0" smtClean="0"/>
              <a:t>gender</a:t>
            </a:r>
            <a:r>
              <a:rPr lang="en-US" sz="1100" baseline="0" dirty="0" smtClean="0"/>
              <a:t> biases</a:t>
            </a:r>
            <a:r>
              <a:rPr lang="en-US" sz="1100" dirty="0" smtClean="0"/>
              <a:t> to be stronger for women</a:t>
            </a:r>
            <a:r>
              <a:rPr lang="en-US" sz="1100" baseline="0" dirty="0" smtClean="0"/>
              <a:t> </a:t>
            </a:r>
            <a:r>
              <a:rPr lang="en-US" sz="1100" dirty="0" smtClean="0"/>
              <a:t>than men.</a:t>
            </a:r>
            <a:r>
              <a:rPr lang="en-US" sz="1100" baseline="0" dirty="0" smtClean="0"/>
              <a:t> T</a:t>
            </a:r>
            <a:r>
              <a:rPr lang="en-US" sz="1100" dirty="0" smtClean="0"/>
              <a:t>his is often attributed to female socialization processes. It appears, then, that the gender effect found here is consistent with other quite robust research findings. </a:t>
            </a:r>
          </a:p>
          <a:p>
            <a:pPr defTabSz="924458">
              <a:defRPr/>
            </a:pPr>
            <a:endParaRPr lang="en-US" sz="1100" u="sng" dirty="0" smtClean="0"/>
          </a:p>
          <a:p>
            <a:pPr defTabSz="924458">
              <a:defRPr/>
            </a:pPr>
            <a:endParaRPr lang="en-US" sz="1100" u="sng" dirty="0" smtClean="0"/>
          </a:p>
          <a:p>
            <a:pPr defTabSz="924458">
              <a:defRPr/>
            </a:pPr>
            <a:r>
              <a:rPr lang="en-US" sz="1100" u="sng" dirty="0" smtClean="0"/>
              <a:t>Ok,</a:t>
            </a:r>
            <a:r>
              <a:rPr lang="en-US" sz="1100" u="sng" baseline="0" dirty="0" smtClean="0"/>
              <a:t> so what do you think of the findings about gender</a:t>
            </a:r>
            <a:r>
              <a:rPr lang="en-US" sz="1100" u="sng" dirty="0" smtClean="0"/>
              <a:t>?</a:t>
            </a:r>
            <a:r>
              <a:rPr lang="en-US" sz="1100" baseline="0" dirty="0" smtClean="0"/>
              <a:t> Do you think this will or should impact bystander training programs?</a:t>
            </a:r>
            <a:endParaRPr lang="en-US" sz="1100" dirty="0"/>
          </a:p>
        </p:txBody>
      </p:sp>
      <p:sp>
        <p:nvSpPr>
          <p:cNvPr id="4" name="Slide Number Placeholder 3"/>
          <p:cNvSpPr>
            <a:spLocks noGrp="1"/>
          </p:cNvSpPr>
          <p:nvPr>
            <p:ph type="sldNum" sz="quarter" idx="10"/>
          </p:nvPr>
        </p:nvSpPr>
        <p:spPr/>
        <p:txBody>
          <a:bodyPr/>
          <a:lstStyle/>
          <a:p>
            <a:fld id="{104BE08A-5C0C-4A11-93CB-FB769C00392A}" type="slidenum">
              <a:rPr lang="en-US" smtClean="0"/>
              <a:t>21</a:t>
            </a:fld>
            <a:endParaRPr lang="en-US"/>
          </a:p>
        </p:txBody>
      </p:sp>
    </p:spTree>
    <p:extLst>
      <p:ext uri="{BB962C8B-B14F-4D97-AF65-F5344CB8AC3E}">
        <p14:creationId xmlns:p14="http://schemas.microsoft.com/office/powerpoint/2010/main" val="31078939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US" sz="1100" dirty="0" smtClean="0"/>
              <a:t>So, what, then, does all of this mean for campus programming?</a:t>
            </a:r>
            <a:r>
              <a:rPr lang="en-US" sz="1100" baseline="0" dirty="0" smtClean="0"/>
              <a:t> </a:t>
            </a:r>
            <a:r>
              <a:rPr lang="en-US" sz="1100" dirty="0" smtClean="0"/>
              <a:t>First, bystander education </a:t>
            </a:r>
            <a:r>
              <a:rPr lang="en-US" sz="1100" u="sng" dirty="0" smtClean="0"/>
              <a:t>is</a:t>
            </a:r>
            <a:r>
              <a:rPr lang="en-US" sz="1100" dirty="0" smtClean="0"/>
              <a:t> moving the needle on students’ expectations about intervening. Respondents were not only critical of bystanders who didn’t intervene, they were critical </a:t>
            </a:r>
            <a:r>
              <a:rPr lang="en-US" sz="1100" u="sng" dirty="0" smtClean="0"/>
              <a:t>because</a:t>
            </a:r>
            <a:r>
              <a:rPr lang="en-US" sz="1100" dirty="0" smtClean="0"/>
              <a:t> they knew the bystanders, like themselves,</a:t>
            </a:r>
            <a:r>
              <a:rPr lang="en-US" sz="1100" baseline="0" dirty="0" smtClean="0"/>
              <a:t> had </a:t>
            </a:r>
            <a:r>
              <a:rPr lang="en-US" sz="1100" dirty="0" smtClean="0"/>
              <a:t>received training on this issue. This is a win – the long range goal of any primary prevention program is to change culture and bystander intervention does seem to be doing that.</a:t>
            </a:r>
          </a:p>
          <a:p>
            <a:pPr defTabSz="924458">
              <a:defRPr/>
            </a:pPr>
            <a:endParaRPr lang="en-US" sz="1100" dirty="0" smtClean="0"/>
          </a:p>
          <a:p>
            <a:pPr defTabSz="924458">
              <a:defRPr/>
            </a:pPr>
            <a:r>
              <a:rPr lang="en-US" sz="1100" dirty="0" smtClean="0"/>
              <a:t>Second,</a:t>
            </a:r>
            <a:r>
              <a:rPr lang="en-US" sz="1100" baseline="0" dirty="0" smtClean="0"/>
              <a:t> the </a:t>
            </a:r>
            <a:r>
              <a:rPr lang="en-US" sz="1100" dirty="0" smtClean="0"/>
              <a:t>in-group effects associated with friendship and gender give us insight into the practical effect of students’ intervention expectations. That is, promoting an expectation of intervention among students isn’t sufficient given that they will excuse inaction within certain contexts. And if students are willing to excuse the hypothetical behavior of others, they are likely to use those same justifications to guide and excuse their own behavior. </a:t>
            </a:r>
          </a:p>
          <a:p>
            <a:pPr defTabSz="924458">
              <a:defRPr/>
            </a:pPr>
            <a:endParaRPr lang="en-US" sz="1100" dirty="0" smtClean="0"/>
          </a:p>
          <a:p>
            <a:pPr defTabSz="924458">
              <a:defRPr/>
            </a:pPr>
            <a:r>
              <a:rPr lang="en-US" sz="1100" dirty="0" smtClean="0"/>
              <a:t>Third, bystander training needs to improve its approach to teaching students how to recognize and overcome in-group</a:t>
            </a:r>
            <a:r>
              <a:rPr lang="en-US" sz="1100" baseline="0" dirty="0" smtClean="0"/>
              <a:t> biases</a:t>
            </a:r>
            <a:r>
              <a:rPr lang="en-US" sz="1100" dirty="0" smtClean="0"/>
              <a:t>. We need to help students understand and combat</a:t>
            </a:r>
            <a:r>
              <a:rPr lang="en-US" sz="1100" baseline="0" dirty="0" smtClean="0"/>
              <a:t> their own in-group biases and make it clear that </a:t>
            </a:r>
            <a:r>
              <a:rPr lang="en-US" sz="1100" dirty="0" smtClean="0"/>
              <a:t>these biases work differently for males who adhere to a bro code and for females who seemingly believe that they – and other females – lack the skills necessary for intervention.</a:t>
            </a:r>
            <a:r>
              <a:rPr lang="en-US" sz="1100" baseline="0" dirty="0" smtClean="0"/>
              <a:t>  </a:t>
            </a:r>
            <a:r>
              <a:rPr lang="en-US" sz="1100" dirty="0" smtClean="0"/>
              <a:t>These are not necessarily easy tasks – designing any new curriculum requires creativity, trial and error, testing, and refinement – but this work, along with a number of others in the field, suggests this may be exactly what we need to do as we continue to try to change campus cultures.</a:t>
            </a:r>
            <a:endParaRPr lang="en-US" sz="1100" dirty="0"/>
          </a:p>
        </p:txBody>
      </p:sp>
      <p:sp>
        <p:nvSpPr>
          <p:cNvPr id="4" name="Slide Number Placeholder 3"/>
          <p:cNvSpPr>
            <a:spLocks noGrp="1"/>
          </p:cNvSpPr>
          <p:nvPr>
            <p:ph type="sldNum" sz="quarter" idx="10"/>
          </p:nvPr>
        </p:nvSpPr>
        <p:spPr/>
        <p:txBody>
          <a:bodyPr/>
          <a:lstStyle/>
          <a:p>
            <a:fld id="{104BE08A-5C0C-4A11-93CB-FB769C00392A}" type="slidenum">
              <a:rPr lang="en-US" smtClean="0"/>
              <a:t>22</a:t>
            </a:fld>
            <a:endParaRPr lang="en-US"/>
          </a:p>
        </p:txBody>
      </p:sp>
    </p:spTree>
    <p:extLst>
      <p:ext uri="{BB962C8B-B14F-4D97-AF65-F5344CB8AC3E}">
        <p14:creationId xmlns:p14="http://schemas.microsoft.com/office/powerpoint/2010/main" val="956121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US" sz="1100" dirty="0">
                <a:solidFill>
                  <a:schemeClr val="tx1">
                    <a:lumMod val="95000"/>
                  </a:schemeClr>
                </a:solidFill>
              </a:rPr>
              <a:t>Ok, let me offer just a bit of information on the study.  It was based on interviews with 31 female and 20 male college students.</a:t>
            </a:r>
          </a:p>
          <a:p>
            <a:pPr defTabSz="924458">
              <a:defRPr/>
            </a:pPr>
            <a:endParaRPr lang="en-US" sz="1100" dirty="0">
              <a:solidFill>
                <a:schemeClr val="tx1">
                  <a:lumMod val="95000"/>
                </a:schemeClr>
              </a:solidFill>
            </a:endParaRPr>
          </a:p>
          <a:p>
            <a:pPr defTabSz="924458">
              <a:defRPr/>
            </a:pPr>
            <a:r>
              <a:rPr lang="en-US" sz="1100" dirty="0">
                <a:solidFill>
                  <a:schemeClr val="tx1">
                    <a:lumMod val="95000"/>
                  </a:schemeClr>
                </a:solidFill>
              </a:rPr>
              <a:t>The students were randomly assigned to read 3 of 6 sexual assault vignettes. Because each student commented upon 3 scenarios, there were a total of 153 vignettes for analysis. </a:t>
            </a:r>
          </a:p>
          <a:p>
            <a:pPr defTabSz="924458">
              <a:defRPr/>
            </a:pPr>
            <a:endParaRPr lang="en-US" sz="1100" dirty="0">
              <a:solidFill>
                <a:schemeClr val="tx1">
                  <a:lumMod val="95000"/>
                </a:schemeClr>
              </a:solidFill>
            </a:endParaRPr>
          </a:p>
          <a:p>
            <a:pPr defTabSz="924458">
              <a:defRPr/>
            </a:pPr>
            <a:r>
              <a:rPr lang="en-US" sz="1100" dirty="0">
                <a:solidFill>
                  <a:schemeClr val="tx1">
                    <a:lumMod val="95000"/>
                  </a:schemeClr>
                </a:solidFill>
              </a:rPr>
              <a:t>Immediately after reading a vignette, students were asked to answer a series of interview questions about how likely it was that the interaction depicted in the scenario did involve or would eventually lead to a sexual assault; how much responsibility for the interaction they would assign to the perpetrator, the victim, and the bystander; and what factors contributed to their assessment of each person’s level of responsibility. </a:t>
            </a:r>
          </a:p>
          <a:p>
            <a:pPr defTabSz="924458">
              <a:defRPr/>
            </a:pPr>
            <a:endParaRPr lang="en-US" sz="1100" dirty="0">
              <a:solidFill>
                <a:schemeClr val="tx1">
                  <a:lumMod val="95000"/>
                </a:schemeClr>
              </a:solidFill>
            </a:endParaRPr>
          </a:p>
          <a:p>
            <a:pPr defTabSz="924458">
              <a:defRPr/>
            </a:pPr>
            <a:r>
              <a:rPr lang="en-US" sz="1100" dirty="0">
                <a:solidFill>
                  <a:schemeClr val="tx1">
                    <a:lumMod val="95000"/>
                  </a:schemeClr>
                </a:solidFill>
              </a:rPr>
              <a:t>The interviews were conducted by graduate students who were similar in age and gender to the student respondents. They were then transcribed verbatim and coded using qualitative, thematic coding techniques. The data I present here are based on students’ discussions of the bystanders’ actions and inactions.</a:t>
            </a:r>
            <a:endParaRPr lang="en-US" sz="1100" dirty="0"/>
          </a:p>
          <a:p>
            <a:pPr defTabSz="924458">
              <a:defRPr/>
            </a:pPr>
            <a:endParaRPr lang="en-US" baseline="0" dirty="0" smtClean="0"/>
          </a:p>
        </p:txBody>
      </p:sp>
      <p:sp>
        <p:nvSpPr>
          <p:cNvPr id="4" name="Slide Number Placeholder 3"/>
          <p:cNvSpPr>
            <a:spLocks noGrp="1"/>
          </p:cNvSpPr>
          <p:nvPr>
            <p:ph type="sldNum" sz="quarter" idx="10"/>
          </p:nvPr>
        </p:nvSpPr>
        <p:spPr/>
        <p:txBody>
          <a:bodyPr/>
          <a:lstStyle/>
          <a:p>
            <a:fld id="{104BE08A-5C0C-4A11-93CB-FB769C00392A}" type="slidenum">
              <a:rPr lang="en-US" smtClean="0"/>
              <a:t>3</a:t>
            </a:fld>
            <a:endParaRPr lang="en-US"/>
          </a:p>
        </p:txBody>
      </p:sp>
    </p:spTree>
    <p:extLst>
      <p:ext uri="{BB962C8B-B14F-4D97-AF65-F5344CB8AC3E}">
        <p14:creationId xmlns:p14="http://schemas.microsoft.com/office/powerpoint/2010/main" val="956121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24458" rtl="0" eaLnBrk="1" fontAlgn="auto" latinLnBrk="0" hangingPunct="1">
              <a:lnSpc>
                <a:spcPct val="100000"/>
              </a:lnSpc>
              <a:spcBef>
                <a:spcPts val="0"/>
              </a:spcBef>
              <a:spcAft>
                <a:spcPts val="0"/>
              </a:spcAft>
              <a:buClrTx/>
              <a:buSzTx/>
              <a:buFontTx/>
              <a:buNone/>
              <a:tabLst/>
              <a:defRPr/>
            </a:pPr>
            <a:endParaRPr lang="en-US" sz="1100" dirty="0"/>
          </a:p>
        </p:txBody>
      </p:sp>
      <p:sp>
        <p:nvSpPr>
          <p:cNvPr id="4" name="Slide Number Placeholder 3"/>
          <p:cNvSpPr>
            <a:spLocks noGrp="1"/>
          </p:cNvSpPr>
          <p:nvPr>
            <p:ph type="sldNum" sz="quarter" idx="10"/>
          </p:nvPr>
        </p:nvSpPr>
        <p:spPr/>
        <p:txBody>
          <a:bodyPr/>
          <a:lstStyle/>
          <a:p>
            <a:fld id="{104BE08A-5C0C-4A11-93CB-FB769C00392A}" type="slidenum">
              <a:rPr lang="en-US" smtClean="0"/>
              <a:t>4</a:t>
            </a:fld>
            <a:endParaRPr lang="en-US"/>
          </a:p>
        </p:txBody>
      </p:sp>
    </p:spTree>
    <p:extLst>
      <p:ext uri="{BB962C8B-B14F-4D97-AF65-F5344CB8AC3E}">
        <p14:creationId xmlns:p14="http://schemas.microsoft.com/office/powerpoint/2010/main" val="31078939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US" sz="1100" dirty="0"/>
              <a:t>This is a scenario with a male perpetrator, female victim, and male bystander. The bystander is a friend of the perpetrator. The bystander does interact directly with the perpetrator but does not do anything specific to discourage his actions. He never interacts with the victim.</a:t>
            </a:r>
          </a:p>
        </p:txBody>
      </p:sp>
      <p:sp>
        <p:nvSpPr>
          <p:cNvPr id="4" name="Slide Number Placeholder 3"/>
          <p:cNvSpPr>
            <a:spLocks noGrp="1"/>
          </p:cNvSpPr>
          <p:nvPr>
            <p:ph type="sldNum" sz="quarter" idx="10"/>
          </p:nvPr>
        </p:nvSpPr>
        <p:spPr/>
        <p:txBody>
          <a:bodyPr/>
          <a:lstStyle/>
          <a:p>
            <a:fld id="{104BE08A-5C0C-4A11-93CB-FB769C00392A}" type="slidenum">
              <a:rPr lang="en-US" smtClean="0"/>
              <a:t>5</a:t>
            </a:fld>
            <a:endParaRPr lang="en-US"/>
          </a:p>
        </p:txBody>
      </p:sp>
    </p:spTree>
    <p:extLst>
      <p:ext uri="{BB962C8B-B14F-4D97-AF65-F5344CB8AC3E}">
        <p14:creationId xmlns:p14="http://schemas.microsoft.com/office/powerpoint/2010/main" val="1905362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24458" rtl="0" eaLnBrk="1" fontAlgn="auto" latinLnBrk="0" hangingPunct="1">
              <a:lnSpc>
                <a:spcPct val="100000"/>
              </a:lnSpc>
              <a:spcBef>
                <a:spcPts val="0"/>
              </a:spcBef>
              <a:spcAft>
                <a:spcPts val="0"/>
              </a:spcAft>
              <a:buClrTx/>
              <a:buSzTx/>
              <a:buFontTx/>
              <a:buNone/>
              <a:tabLst/>
              <a:defRPr/>
            </a:pPr>
            <a:endParaRPr lang="en-US" sz="1100" dirty="0"/>
          </a:p>
        </p:txBody>
      </p:sp>
      <p:sp>
        <p:nvSpPr>
          <p:cNvPr id="4" name="Slide Number Placeholder 3"/>
          <p:cNvSpPr>
            <a:spLocks noGrp="1"/>
          </p:cNvSpPr>
          <p:nvPr>
            <p:ph type="sldNum" sz="quarter" idx="10"/>
          </p:nvPr>
        </p:nvSpPr>
        <p:spPr/>
        <p:txBody>
          <a:bodyPr/>
          <a:lstStyle/>
          <a:p>
            <a:fld id="{104BE08A-5C0C-4A11-93CB-FB769C00392A}" type="slidenum">
              <a:rPr lang="en-US" smtClean="0"/>
              <a:t>6</a:t>
            </a:fld>
            <a:endParaRPr lang="en-US"/>
          </a:p>
        </p:txBody>
      </p:sp>
    </p:spTree>
    <p:extLst>
      <p:ext uri="{BB962C8B-B14F-4D97-AF65-F5344CB8AC3E}">
        <p14:creationId xmlns:p14="http://schemas.microsoft.com/office/powerpoint/2010/main" val="37220906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US" sz="1100" dirty="0"/>
              <a:t>This is a scenario with a male perpetrator, male victim, and female bystander. The bystander is a friend of </a:t>
            </a:r>
            <a:r>
              <a:rPr lang="en-US" sz="1100" u="sng" dirty="0"/>
              <a:t>both</a:t>
            </a:r>
            <a:r>
              <a:rPr lang="en-US" sz="1100" dirty="0"/>
              <a:t> the perpetrator and the victim and she interacts with both individuals but does not do anything specific to intervene in the situation.</a:t>
            </a:r>
          </a:p>
          <a:p>
            <a:pPr defTabSz="924458">
              <a:defRPr/>
            </a:pPr>
            <a:endParaRPr lang="en-US" baseline="0" dirty="0" smtClean="0"/>
          </a:p>
          <a:p>
            <a:pPr defTabSz="924458">
              <a:defRPr/>
            </a:pPr>
            <a:endParaRPr lang="en-US" baseline="0" dirty="0" smtClean="0"/>
          </a:p>
        </p:txBody>
      </p:sp>
      <p:sp>
        <p:nvSpPr>
          <p:cNvPr id="4" name="Slide Number Placeholder 3"/>
          <p:cNvSpPr>
            <a:spLocks noGrp="1"/>
          </p:cNvSpPr>
          <p:nvPr>
            <p:ph type="sldNum" sz="quarter" idx="10"/>
          </p:nvPr>
        </p:nvSpPr>
        <p:spPr/>
        <p:txBody>
          <a:bodyPr/>
          <a:lstStyle/>
          <a:p>
            <a:fld id="{104BE08A-5C0C-4A11-93CB-FB769C00392A}" type="slidenum">
              <a:rPr lang="en-US" smtClean="0"/>
              <a:t>7</a:t>
            </a:fld>
            <a:endParaRPr lang="en-US"/>
          </a:p>
        </p:txBody>
      </p:sp>
    </p:spTree>
    <p:extLst>
      <p:ext uri="{BB962C8B-B14F-4D97-AF65-F5344CB8AC3E}">
        <p14:creationId xmlns:p14="http://schemas.microsoft.com/office/powerpoint/2010/main" val="15211218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US" sz="1100" dirty="0"/>
              <a:t>This is a scenario with a female perpetrator, male victim, and female bystander. The bystander is a friend of both the perpetrator and the victim, but she’s closer to the perpetrator by virtue of the fact that they are roommates. The bystander has contact with both individuals and initially discourages the perpetrator but eventually assists her in her efforts.</a:t>
            </a:r>
          </a:p>
          <a:p>
            <a:pPr defTabSz="924458">
              <a:defRPr/>
            </a:pPr>
            <a:endParaRPr lang="en-US" baseline="0" dirty="0" smtClean="0"/>
          </a:p>
          <a:p>
            <a:pPr defTabSz="924458">
              <a:defRPr/>
            </a:pPr>
            <a:r>
              <a:rPr lang="en-US" baseline="0" dirty="0" smtClean="0"/>
              <a:t>Does anyone have any questions or comments about anything so far?</a:t>
            </a:r>
          </a:p>
          <a:p>
            <a:pPr defTabSz="924458">
              <a:defRPr/>
            </a:pPr>
            <a:endParaRPr lang="en-US" baseline="0" dirty="0" smtClean="0"/>
          </a:p>
        </p:txBody>
      </p:sp>
      <p:sp>
        <p:nvSpPr>
          <p:cNvPr id="4" name="Slide Number Placeholder 3"/>
          <p:cNvSpPr>
            <a:spLocks noGrp="1"/>
          </p:cNvSpPr>
          <p:nvPr>
            <p:ph type="sldNum" sz="quarter" idx="10"/>
          </p:nvPr>
        </p:nvSpPr>
        <p:spPr/>
        <p:txBody>
          <a:bodyPr/>
          <a:lstStyle/>
          <a:p>
            <a:fld id="{104BE08A-5C0C-4A11-93CB-FB769C00392A}" type="slidenum">
              <a:rPr lang="en-US" smtClean="0"/>
              <a:t>8</a:t>
            </a:fld>
            <a:endParaRPr lang="en-US"/>
          </a:p>
        </p:txBody>
      </p:sp>
    </p:spTree>
    <p:extLst>
      <p:ext uri="{BB962C8B-B14F-4D97-AF65-F5344CB8AC3E}">
        <p14:creationId xmlns:p14="http://schemas.microsoft.com/office/powerpoint/2010/main" val="11954949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US" sz="1100" dirty="0"/>
              <a:t>There are two primary findings from these interviews: (see slide)</a:t>
            </a:r>
          </a:p>
          <a:p>
            <a:pPr defTabSz="924458">
              <a:defRPr/>
            </a:pPr>
            <a:endParaRPr lang="en-US" sz="1100" dirty="0"/>
          </a:p>
          <a:p>
            <a:pPr defTabSz="924458">
              <a:defRPr/>
            </a:pPr>
            <a:r>
              <a:rPr lang="en-US" sz="1100" dirty="0"/>
              <a:t>#1 – this is good news because it suggests that bystander training </a:t>
            </a:r>
            <a:r>
              <a:rPr lang="en-US" sz="1100" u="sng" dirty="0"/>
              <a:t>is</a:t>
            </a:r>
            <a:r>
              <a:rPr lang="en-US" sz="1100" dirty="0"/>
              <a:t> impacting campus cultures and that’s one of the primary goals</a:t>
            </a:r>
          </a:p>
          <a:p>
            <a:pPr defTabSz="924458">
              <a:defRPr/>
            </a:pPr>
            <a:endParaRPr lang="en-US" sz="1100" dirty="0"/>
          </a:p>
          <a:p>
            <a:pPr defTabSz="924458">
              <a:defRPr/>
            </a:pPr>
            <a:r>
              <a:rPr lang="en-US" sz="1100" dirty="0"/>
              <a:t>#2 – this findings is a bit more complex and it suggests that even though bystander training is altering campus cultures, we may need to make some changes to the way we do this kind of training in order to increase its effectiveness even more</a:t>
            </a:r>
          </a:p>
        </p:txBody>
      </p:sp>
      <p:sp>
        <p:nvSpPr>
          <p:cNvPr id="4" name="Slide Number Placeholder 3"/>
          <p:cNvSpPr>
            <a:spLocks noGrp="1"/>
          </p:cNvSpPr>
          <p:nvPr>
            <p:ph type="sldNum" sz="quarter" idx="10"/>
          </p:nvPr>
        </p:nvSpPr>
        <p:spPr/>
        <p:txBody>
          <a:bodyPr/>
          <a:lstStyle/>
          <a:p>
            <a:fld id="{104BE08A-5C0C-4A11-93CB-FB769C00392A}" type="slidenum">
              <a:rPr lang="en-US" smtClean="0"/>
              <a:t>9</a:t>
            </a:fld>
            <a:endParaRPr lang="en-US"/>
          </a:p>
        </p:txBody>
      </p:sp>
    </p:spTree>
    <p:extLst>
      <p:ext uri="{BB962C8B-B14F-4D97-AF65-F5344CB8AC3E}">
        <p14:creationId xmlns:p14="http://schemas.microsoft.com/office/powerpoint/2010/main" val="956121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68845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6/13/2018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79134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652125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676129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212886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9471547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616439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9361552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6023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98609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91667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6/13/2018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758057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56588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14738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82345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6/13/2018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670388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29422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smtClean="0"/>
              <a:pPr/>
              <a:t>6/13/2018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22366157"/>
      </p:ext>
    </p:extLst>
  </p:cSld>
  <p:clrMap bg1="dk1" tx1="lt1" bg2="dk2" tx2="lt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 id="2147483718" r:id="rId14"/>
    <p:sldLayoutId id="2147483719" r:id="rId15"/>
    <p:sldLayoutId id="2147483720" r:id="rId16"/>
    <p:sldLayoutId id="214748372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718859"/>
            <a:ext cx="7766936" cy="1646302"/>
          </a:xfrm>
        </p:spPr>
        <p:txBody>
          <a:bodyPr>
            <a:normAutofit fontScale="90000"/>
          </a:bodyPr>
          <a:lstStyle/>
          <a:p>
            <a:pPr algn="ctr"/>
            <a:r>
              <a:rPr lang="en-US" sz="4000" dirty="0"/>
              <a:t>Beyond Victim-Blaming: Students’ Perceptions of Bystanders Who Fail to Intervene</a:t>
            </a:r>
            <a:r>
              <a:rPr lang="en-US" dirty="0"/>
              <a:t/>
            </a:r>
            <a:br>
              <a:rPr lang="en-US" dirty="0"/>
            </a:br>
            <a:endParaRPr lang="en-US" dirty="0"/>
          </a:p>
        </p:txBody>
      </p:sp>
      <p:sp>
        <p:nvSpPr>
          <p:cNvPr id="3" name="Subtitle 2"/>
          <p:cNvSpPr>
            <a:spLocks noGrp="1"/>
          </p:cNvSpPr>
          <p:nvPr>
            <p:ph type="subTitle" idx="1"/>
          </p:nvPr>
        </p:nvSpPr>
        <p:spPr>
          <a:xfrm>
            <a:off x="1507067" y="4128938"/>
            <a:ext cx="7766936" cy="1096899"/>
          </a:xfrm>
        </p:spPr>
        <p:txBody>
          <a:bodyPr>
            <a:noAutofit/>
          </a:bodyPr>
          <a:lstStyle/>
          <a:p>
            <a:r>
              <a:rPr lang="en-US" sz="2400" dirty="0" smtClean="0">
                <a:solidFill>
                  <a:schemeClr val="tx1">
                    <a:lumMod val="85000"/>
                  </a:schemeClr>
                </a:solidFill>
              </a:rPr>
              <a:t>Mellisa Holtzman, PhD</a:t>
            </a:r>
          </a:p>
          <a:p>
            <a:r>
              <a:rPr lang="en-US" sz="2400" dirty="0" smtClean="0">
                <a:solidFill>
                  <a:schemeClr val="tx1">
                    <a:lumMod val="85000"/>
                  </a:schemeClr>
                </a:solidFill>
              </a:rPr>
              <a:t>Professor of Sociology</a:t>
            </a:r>
          </a:p>
          <a:p>
            <a:r>
              <a:rPr lang="en-US" sz="2400" dirty="0" smtClean="0">
                <a:solidFill>
                  <a:schemeClr val="tx1">
                    <a:lumMod val="85000"/>
                  </a:schemeClr>
                </a:solidFill>
              </a:rPr>
              <a:t>Ball State University</a:t>
            </a:r>
            <a:endParaRPr lang="en-US" sz="2400" dirty="0">
              <a:solidFill>
                <a:schemeClr val="tx1">
                  <a:lumMod val="85000"/>
                </a:schemeClr>
              </a:solidFill>
            </a:endParaRPr>
          </a:p>
        </p:txBody>
      </p:sp>
    </p:spTree>
    <p:extLst>
      <p:ext uri="{BB962C8B-B14F-4D97-AF65-F5344CB8AC3E}">
        <p14:creationId xmlns:p14="http://schemas.microsoft.com/office/powerpoint/2010/main" val="19913753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610" y="152400"/>
            <a:ext cx="11210246" cy="914400"/>
          </a:xfrm>
        </p:spPr>
        <p:txBody>
          <a:bodyPr>
            <a:normAutofit/>
          </a:bodyPr>
          <a:lstStyle/>
          <a:p>
            <a:pPr algn="ctr"/>
            <a:r>
              <a:rPr lang="en-US" sz="3600" dirty="0" smtClean="0"/>
              <a:t>An expectation for intervention</a:t>
            </a:r>
            <a:endParaRPr lang="en-US" sz="3600" dirty="0"/>
          </a:p>
        </p:txBody>
      </p:sp>
      <p:sp>
        <p:nvSpPr>
          <p:cNvPr id="3" name="Text Placeholder 2"/>
          <p:cNvSpPr>
            <a:spLocks noGrp="1"/>
          </p:cNvSpPr>
          <p:nvPr>
            <p:ph type="body" idx="1"/>
          </p:nvPr>
        </p:nvSpPr>
        <p:spPr>
          <a:xfrm>
            <a:off x="390144" y="1066800"/>
            <a:ext cx="11106913" cy="5638800"/>
          </a:xfrm>
        </p:spPr>
        <p:txBody>
          <a:bodyPr anchor="t">
            <a:normAutofit/>
          </a:bodyPr>
          <a:lstStyle/>
          <a:p>
            <a:pPr lvl="0" defTabSz="914400">
              <a:spcBef>
                <a:spcPts val="0"/>
              </a:spcBef>
              <a:spcAft>
                <a:spcPts val="0"/>
              </a:spcAft>
              <a:buClrTx/>
              <a:buSzTx/>
              <a:defRPr/>
            </a:pPr>
            <a:endParaRPr lang="en-US" sz="2400" dirty="0" smtClean="0">
              <a:solidFill>
                <a:schemeClr val="tx1"/>
              </a:solidFill>
            </a:endParaRPr>
          </a:p>
          <a:p>
            <a:pPr lvl="0" defTabSz="914400">
              <a:spcBef>
                <a:spcPts val="0"/>
              </a:spcBef>
              <a:spcAft>
                <a:spcPts val="0"/>
              </a:spcAft>
              <a:buClrTx/>
              <a:buSzTx/>
              <a:defRPr/>
            </a:pPr>
            <a:r>
              <a:rPr lang="en-US" sz="2400" dirty="0" smtClean="0">
                <a:solidFill>
                  <a:schemeClr val="tx1"/>
                </a:solidFill>
              </a:rPr>
              <a:t>Bystander moderately responsible </a:t>
            </a:r>
            <a:r>
              <a:rPr lang="en-US" sz="2400" dirty="0">
                <a:solidFill>
                  <a:schemeClr val="tx1"/>
                </a:solidFill>
              </a:rPr>
              <a:t>(3 </a:t>
            </a:r>
            <a:r>
              <a:rPr lang="en-US" sz="2400" dirty="0" smtClean="0">
                <a:solidFill>
                  <a:schemeClr val="tx1"/>
                </a:solidFill>
              </a:rPr>
              <a:t>scenarios) for what happens to victim</a:t>
            </a:r>
          </a:p>
          <a:p>
            <a:pPr lvl="0" defTabSz="914400">
              <a:spcBef>
                <a:spcPts val="0"/>
              </a:spcBef>
              <a:spcAft>
                <a:spcPts val="0"/>
              </a:spcAft>
              <a:buClrTx/>
              <a:buSzTx/>
              <a:defRPr/>
            </a:pPr>
            <a:endParaRPr lang="en-US" sz="2400" dirty="0" smtClean="0">
              <a:solidFill>
                <a:schemeClr val="tx1"/>
              </a:solidFill>
            </a:endParaRPr>
          </a:p>
          <a:p>
            <a:pPr lvl="0" defTabSz="914400">
              <a:spcBef>
                <a:spcPts val="0"/>
              </a:spcBef>
              <a:spcAft>
                <a:spcPts val="0"/>
              </a:spcAft>
              <a:buClrTx/>
              <a:buSzTx/>
              <a:defRPr/>
            </a:pPr>
            <a:r>
              <a:rPr lang="en-US" sz="2400" dirty="0" smtClean="0">
                <a:solidFill>
                  <a:schemeClr val="tx1"/>
                </a:solidFill>
              </a:rPr>
              <a:t>Bystander highly </a:t>
            </a:r>
            <a:r>
              <a:rPr lang="en-US" sz="2400" dirty="0">
                <a:solidFill>
                  <a:schemeClr val="tx1"/>
                </a:solidFill>
              </a:rPr>
              <a:t>responsible (3 scenarios</a:t>
            </a:r>
            <a:r>
              <a:rPr lang="en-US" sz="2400" dirty="0" smtClean="0">
                <a:solidFill>
                  <a:schemeClr val="tx1"/>
                </a:solidFill>
              </a:rPr>
              <a:t>) for what happens to victim</a:t>
            </a:r>
          </a:p>
          <a:p>
            <a:pPr lvl="0" defTabSz="914400">
              <a:spcBef>
                <a:spcPts val="0"/>
              </a:spcBef>
              <a:spcAft>
                <a:spcPts val="0"/>
              </a:spcAft>
              <a:buClrTx/>
              <a:buSzTx/>
              <a:defRPr/>
            </a:pPr>
            <a:endParaRPr lang="en-US" sz="2400" dirty="0">
              <a:solidFill>
                <a:schemeClr val="tx1"/>
              </a:solidFill>
            </a:endParaRPr>
          </a:p>
          <a:p>
            <a:pPr lvl="0" defTabSz="914400">
              <a:spcBef>
                <a:spcPts val="0"/>
              </a:spcBef>
              <a:spcAft>
                <a:spcPts val="0"/>
              </a:spcAft>
              <a:buClrTx/>
              <a:buSzTx/>
              <a:defRPr/>
            </a:pPr>
            <a:r>
              <a:rPr lang="en-US" sz="2400" dirty="0" smtClean="0">
                <a:solidFill>
                  <a:schemeClr val="tx1"/>
                </a:solidFill>
              </a:rPr>
              <a:t>95% of males and females were critical of the bystanders’ inaction</a:t>
            </a:r>
          </a:p>
          <a:p>
            <a:pPr marL="800100" lvl="1" indent="-342900" defTabSz="914400">
              <a:spcBef>
                <a:spcPts val="0"/>
              </a:spcBef>
              <a:spcAft>
                <a:spcPts val="0"/>
              </a:spcAft>
              <a:buClrTx/>
              <a:buSzTx/>
              <a:buFont typeface="Arial" panose="020B0604020202020204" pitchFamily="34" charset="0"/>
              <a:buChar char="•"/>
              <a:defRPr/>
            </a:pPr>
            <a:endParaRPr lang="en-US" sz="2400" dirty="0" smtClean="0">
              <a:solidFill>
                <a:schemeClr val="tx1"/>
              </a:solidFill>
            </a:endParaRPr>
          </a:p>
          <a:p>
            <a:pPr marL="800100" lvl="1" indent="-342900" defTabSz="914400">
              <a:spcBef>
                <a:spcPts val="0"/>
              </a:spcBef>
              <a:spcAft>
                <a:spcPts val="0"/>
              </a:spcAft>
              <a:buClrTx/>
              <a:buSzTx/>
              <a:buFont typeface="Arial" panose="020B0604020202020204" pitchFamily="34" charset="0"/>
              <a:buChar char="•"/>
              <a:defRPr/>
            </a:pPr>
            <a:r>
              <a:rPr lang="en-US" sz="2400" dirty="0" smtClean="0">
                <a:solidFill>
                  <a:schemeClr val="tx1"/>
                </a:solidFill>
              </a:rPr>
              <a:t>“She definitely realizes it’s a wrong situation and she should have </a:t>
            </a:r>
          </a:p>
          <a:p>
            <a:pPr lvl="1" defTabSz="914400">
              <a:spcBef>
                <a:spcPts val="0"/>
              </a:spcBef>
              <a:spcAft>
                <a:spcPts val="0"/>
              </a:spcAft>
              <a:buClrTx/>
              <a:buSzTx/>
              <a:defRPr/>
            </a:pPr>
            <a:r>
              <a:rPr lang="en-US" sz="2400" dirty="0">
                <a:solidFill>
                  <a:schemeClr val="tx1"/>
                </a:solidFill>
              </a:rPr>
              <a:t>	</a:t>
            </a:r>
            <a:r>
              <a:rPr lang="en-US" sz="2400" dirty="0" smtClean="0">
                <a:solidFill>
                  <a:schemeClr val="tx1"/>
                </a:solidFill>
              </a:rPr>
              <a:t>attended to that.”</a:t>
            </a:r>
          </a:p>
          <a:p>
            <a:pPr lvl="1" defTabSz="914400">
              <a:spcBef>
                <a:spcPts val="0"/>
              </a:spcBef>
              <a:spcAft>
                <a:spcPts val="0"/>
              </a:spcAft>
              <a:buClrTx/>
              <a:buSzTx/>
              <a:defRPr/>
            </a:pPr>
            <a:endParaRPr lang="en-US" sz="2400" dirty="0" smtClean="0">
              <a:solidFill>
                <a:schemeClr val="tx1"/>
              </a:solidFill>
            </a:endParaRPr>
          </a:p>
          <a:p>
            <a:pPr marL="800100" lvl="1" indent="-342900" defTabSz="914400">
              <a:spcBef>
                <a:spcPts val="0"/>
              </a:spcBef>
              <a:spcAft>
                <a:spcPts val="0"/>
              </a:spcAft>
              <a:buClrTx/>
              <a:buSzTx/>
              <a:buFont typeface="Arial" panose="020B0604020202020204" pitchFamily="34" charset="0"/>
              <a:buChar char="•"/>
              <a:defRPr/>
            </a:pPr>
            <a:r>
              <a:rPr lang="en-US" sz="2400" dirty="0" smtClean="0">
                <a:solidFill>
                  <a:schemeClr val="tx1"/>
                </a:solidFill>
              </a:rPr>
              <a:t>“He is just as guilty as John in this situation.”</a:t>
            </a:r>
          </a:p>
          <a:p>
            <a:pPr marL="800100" lvl="1" indent="-342900" defTabSz="914400">
              <a:spcBef>
                <a:spcPts val="0"/>
              </a:spcBef>
              <a:spcAft>
                <a:spcPts val="0"/>
              </a:spcAft>
              <a:buClrTx/>
              <a:buSzTx/>
              <a:buFont typeface="Arial" panose="020B0604020202020204" pitchFamily="34" charset="0"/>
              <a:buChar char="•"/>
              <a:defRPr/>
            </a:pPr>
            <a:endParaRPr lang="en-US" sz="2400" dirty="0" smtClean="0">
              <a:solidFill>
                <a:schemeClr val="tx1"/>
              </a:solidFill>
            </a:endParaRPr>
          </a:p>
          <a:p>
            <a:pPr marL="800100" lvl="1" indent="-342900" defTabSz="914400">
              <a:spcBef>
                <a:spcPts val="0"/>
              </a:spcBef>
              <a:spcAft>
                <a:spcPts val="0"/>
              </a:spcAft>
              <a:buClrTx/>
              <a:buSzTx/>
              <a:buFont typeface="Arial" panose="020B0604020202020204" pitchFamily="34" charset="0"/>
              <a:buChar char="•"/>
              <a:defRPr/>
            </a:pPr>
            <a:r>
              <a:rPr lang="en-US" sz="2400" dirty="0" smtClean="0">
                <a:solidFill>
                  <a:schemeClr val="tx1"/>
                </a:solidFill>
              </a:rPr>
              <a:t>“He is responsible because he could have done </a:t>
            </a:r>
          </a:p>
          <a:p>
            <a:pPr lvl="1" defTabSz="914400">
              <a:spcBef>
                <a:spcPts val="0"/>
              </a:spcBef>
              <a:spcAft>
                <a:spcPts val="0"/>
              </a:spcAft>
              <a:buClrTx/>
              <a:buSzTx/>
              <a:defRPr/>
            </a:pPr>
            <a:r>
              <a:rPr lang="en-US" sz="2400" dirty="0">
                <a:solidFill>
                  <a:schemeClr val="tx1"/>
                </a:solidFill>
              </a:rPr>
              <a:t>	</a:t>
            </a:r>
            <a:r>
              <a:rPr lang="en-US" sz="2400" dirty="0" smtClean="0">
                <a:solidFill>
                  <a:schemeClr val="tx1"/>
                </a:solidFill>
              </a:rPr>
              <a:t>something about it, but he didn’t.”                           </a:t>
            </a:r>
            <a:endParaRPr lang="en-US" sz="2400" dirty="0">
              <a:solidFill>
                <a:schemeClr val="tx1"/>
              </a:solidFill>
            </a:endParaRPr>
          </a:p>
        </p:txBody>
      </p:sp>
    </p:spTree>
    <p:extLst>
      <p:ext uri="{BB962C8B-B14F-4D97-AF65-F5344CB8AC3E}">
        <p14:creationId xmlns:p14="http://schemas.microsoft.com/office/powerpoint/2010/main" val="3617139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 calcmode="lin" valueType="num">
                                      <p:cBhvr additive="base">
                                        <p:cTn id="2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anim calcmode="lin" valueType="num">
                                      <p:cBhvr additive="base">
                                        <p:cTn id="2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anim calcmode="lin" valueType="num">
                                      <p:cBhvr additive="base">
                                        <p:cTn id="3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anim calcmode="lin" valueType="num">
                                      <p:cBhvr additive="base">
                                        <p:cTn id="37"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610" y="152400"/>
            <a:ext cx="11210246" cy="914400"/>
          </a:xfrm>
        </p:spPr>
        <p:txBody>
          <a:bodyPr>
            <a:normAutofit/>
          </a:bodyPr>
          <a:lstStyle/>
          <a:p>
            <a:pPr algn="ctr"/>
            <a:r>
              <a:rPr lang="en-US" sz="3600" dirty="0" smtClean="0"/>
              <a:t>An expectation for intervention</a:t>
            </a:r>
            <a:endParaRPr lang="en-US" sz="3600" dirty="0"/>
          </a:p>
        </p:txBody>
      </p:sp>
      <p:sp>
        <p:nvSpPr>
          <p:cNvPr id="3" name="Text Placeholder 2"/>
          <p:cNvSpPr>
            <a:spLocks noGrp="1"/>
          </p:cNvSpPr>
          <p:nvPr>
            <p:ph type="body" idx="1"/>
          </p:nvPr>
        </p:nvSpPr>
        <p:spPr>
          <a:xfrm>
            <a:off x="390144" y="1066800"/>
            <a:ext cx="11106913" cy="5638800"/>
          </a:xfrm>
        </p:spPr>
        <p:txBody>
          <a:bodyPr anchor="t">
            <a:normAutofit lnSpcReduction="10000"/>
          </a:bodyPr>
          <a:lstStyle/>
          <a:p>
            <a:pPr lvl="0" defTabSz="914400">
              <a:spcBef>
                <a:spcPts val="0"/>
              </a:spcBef>
              <a:spcAft>
                <a:spcPts val="0"/>
              </a:spcAft>
              <a:buClrTx/>
              <a:buSzTx/>
              <a:defRPr/>
            </a:pPr>
            <a:r>
              <a:rPr lang="en-US" sz="2400" dirty="0" smtClean="0">
                <a:solidFill>
                  <a:schemeClr val="tx1"/>
                </a:solidFill>
              </a:rPr>
              <a:t>More than 1/3 of males and females specifically said bystanders should intervene because:</a:t>
            </a:r>
          </a:p>
          <a:p>
            <a:pPr marL="914400" lvl="1" indent="-457200" defTabSz="914400">
              <a:spcBef>
                <a:spcPts val="0"/>
              </a:spcBef>
              <a:spcAft>
                <a:spcPts val="0"/>
              </a:spcAft>
              <a:buClrTx/>
              <a:buSzTx/>
              <a:buFont typeface="+mj-lt"/>
              <a:buAutoNum type="arabicPeriod"/>
              <a:defRPr/>
            </a:pPr>
            <a:r>
              <a:rPr lang="en-US" sz="2400" dirty="0" smtClean="0">
                <a:solidFill>
                  <a:schemeClr val="tx1"/>
                </a:solidFill>
              </a:rPr>
              <a:t>They can  make a difference</a:t>
            </a:r>
          </a:p>
          <a:p>
            <a:pPr marL="914400" lvl="1" indent="-457200" defTabSz="914400">
              <a:spcBef>
                <a:spcPts val="0"/>
              </a:spcBef>
              <a:spcAft>
                <a:spcPts val="0"/>
              </a:spcAft>
              <a:buClrTx/>
              <a:buSzTx/>
              <a:buFont typeface="+mj-lt"/>
              <a:buAutoNum type="arabicPeriod"/>
              <a:defRPr/>
            </a:pPr>
            <a:r>
              <a:rPr lang="en-US" sz="2400" dirty="0" smtClean="0">
                <a:solidFill>
                  <a:schemeClr val="tx1"/>
                </a:solidFill>
              </a:rPr>
              <a:t>They have been </a:t>
            </a:r>
            <a:r>
              <a:rPr lang="en-US" sz="2400" u="sng" dirty="0" smtClean="0">
                <a:solidFill>
                  <a:schemeClr val="tx1"/>
                </a:solidFill>
              </a:rPr>
              <a:t>trained</a:t>
            </a:r>
            <a:r>
              <a:rPr lang="en-US" sz="2400" dirty="0" smtClean="0">
                <a:solidFill>
                  <a:schemeClr val="tx1"/>
                </a:solidFill>
              </a:rPr>
              <a:t> to intervene</a:t>
            </a:r>
          </a:p>
          <a:p>
            <a:pPr marL="914400" lvl="1" indent="-457200" defTabSz="914400">
              <a:spcBef>
                <a:spcPts val="0"/>
              </a:spcBef>
              <a:spcAft>
                <a:spcPts val="0"/>
              </a:spcAft>
              <a:buClrTx/>
              <a:buSzTx/>
              <a:buFont typeface="+mj-lt"/>
              <a:buAutoNum type="arabicPeriod"/>
              <a:defRPr/>
            </a:pPr>
            <a:r>
              <a:rPr lang="en-US" sz="2400" dirty="0" smtClean="0">
                <a:solidFill>
                  <a:schemeClr val="tx1"/>
                </a:solidFill>
              </a:rPr>
              <a:t>Not intervening is an example of the bystander effect</a:t>
            </a:r>
          </a:p>
          <a:p>
            <a:pPr defTabSz="914400">
              <a:spcBef>
                <a:spcPts val="0"/>
              </a:spcBef>
              <a:spcAft>
                <a:spcPts val="0"/>
              </a:spcAft>
              <a:buClrTx/>
              <a:buSzTx/>
              <a:defRPr/>
            </a:pPr>
            <a:endParaRPr lang="en-US" sz="2400" dirty="0">
              <a:solidFill>
                <a:schemeClr val="tx1"/>
              </a:solidFill>
            </a:endParaRPr>
          </a:p>
          <a:p>
            <a:pPr marL="800100" lvl="1" indent="-342900" defTabSz="914400">
              <a:spcBef>
                <a:spcPts val="0"/>
              </a:spcBef>
              <a:spcAft>
                <a:spcPts val="0"/>
              </a:spcAft>
              <a:buClrTx/>
              <a:buSzTx/>
              <a:buFont typeface="Arial" panose="020B0604020202020204" pitchFamily="34" charset="0"/>
              <a:buChar char="•"/>
              <a:defRPr/>
            </a:pPr>
            <a:r>
              <a:rPr lang="en-US" sz="2400" dirty="0" smtClean="0">
                <a:solidFill>
                  <a:schemeClr val="tx1"/>
                </a:solidFill>
              </a:rPr>
              <a:t>“This has a lot to do with the bystander effect. I mean, this is exactly</a:t>
            </a:r>
          </a:p>
          <a:p>
            <a:pPr defTabSz="914400">
              <a:spcBef>
                <a:spcPts val="0"/>
              </a:spcBef>
              <a:spcAft>
                <a:spcPts val="0"/>
              </a:spcAft>
              <a:buClrTx/>
              <a:buSzTx/>
              <a:defRPr/>
            </a:pPr>
            <a:r>
              <a:rPr lang="en-US" sz="2400" dirty="0">
                <a:solidFill>
                  <a:schemeClr val="tx1"/>
                </a:solidFill>
              </a:rPr>
              <a:t>	</a:t>
            </a:r>
            <a:r>
              <a:rPr lang="en-US" sz="2400" dirty="0" smtClean="0">
                <a:solidFill>
                  <a:schemeClr val="tx1"/>
                </a:solidFill>
              </a:rPr>
              <a:t>what they teach you. If you’re aware of something, get involved.”</a:t>
            </a:r>
          </a:p>
          <a:p>
            <a:pPr defTabSz="914400">
              <a:spcBef>
                <a:spcPts val="0"/>
              </a:spcBef>
              <a:spcAft>
                <a:spcPts val="0"/>
              </a:spcAft>
              <a:buClrTx/>
              <a:buSzTx/>
              <a:defRPr/>
            </a:pPr>
            <a:endParaRPr lang="en-US" sz="2400" dirty="0" smtClean="0">
              <a:solidFill>
                <a:schemeClr val="tx1"/>
              </a:solidFill>
            </a:endParaRPr>
          </a:p>
          <a:p>
            <a:pPr marL="800100" lvl="1" indent="-342900" defTabSz="914400">
              <a:spcBef>
                <a:spcPts val="0"/>
              </a:spcBef>
              <a:spcAft>
                <a:spcPts val="0"/>
              </a:spcAft>
              <a:buClrTx/>
              <a:buSzTx/>
              <a:buFont typeface="Arial" panose="020B0604020202020204" pitchFamily="34" charset="0"/>
              <a:buChar char="•"/>
              <a:defRPr/>
            </a:pPr>
            <a:r>
              <a:rPr lang="en-US" sz="2400" dirty="0" smtClean="0">
                <a:solidFill>
                  <a:schemeClr val="tx1"/>
                </a:solidFill>
              </a:rPr>
              <a:t>“He could have taken it a step further and prevented it.”</a:t>
            </a:r>
          </a:p>
          <a:p>
            <a:pPr lvl="1" defTabSz="914400">
              <a:spcBef>
                <a:spcPts val="0"/>
              </a:spcBef>
              <a:spcAft>
                <a:spcPts val="0"/>
              </a:spcAft>
              <a:buClrTx/>
              <a:buSzTx/>
              <a:defRPr/>
            </a:pPr>
            <a:endParaRPr lang="en-US" sz="2400" dirty="0" smtClean="0">
              <a:solidFill>
                <a:schemeClr val="tx1"/>
              </a:solidFill>
            </a:endParaRPr>
          </a:p>
          <a:p>
            <a:pPr marL="800100" lvl="1" indent="-342900" defTabSz="914400">
              <a:spcBef>
                <a:spcPts val="0"/>
              </a:spcBef>
              <a:spcAft>
                <a:spcPts val="0"/>
              </a:spcAft>
              <a:buClrTx/>
              <a:buSzTx/>
              <a:buFont typeface="Arial" panose="020B0604020202020204" pitchFamily="34" charset="0"/>
              <a:buChar char="•"/>
              <a:defRPr/>
            </a:pPr>
            <a:r>
              <a:rPr lang="en-US" sz="2400" dirty="0" smtClean="0">
                <a:solidFill>
                  <a:schemeClr val="tx1"/>
                </a:solidFill>
              </a:rPr>
              <a:t>“Since high school we’ve been taught about this—and I think</a:t>
            </a:r>
          </a:p>
          <a:p>
            <a:pPr defTabSz="914400">
              <a:spcBef>
                <a:spcPts val="0"/>
              </a:spcBef>
              <a:spcAft>
                <a:spcPts val="0"/>
              </a:spcAft>
              <a:buClrTx/>
              <a:buSzTx/>
              <a:defRPr/>
            </a:pPr>
            <a:r>
              <a:rPr lang="en-US" sz="2400" dirty="0">
                <a:solidFill>
                  <a:schemeClr val="tx1"/>
                </a:solidFill>
              </a:rPr>
              <a:t>	</a:t>
            </a:r>
            <a:r>
              <a:rPr lang="en-US" sz="2400" dirty="0" smtClean="0">
                <a:solidFill>
                  <a:schemeClr val="tx1"/>
                </a:solidFill>
              </a:rPr>
              <a:t>it’s pretty universal. So, Beth should have known better </a:t>
            </a:r>
          </a:p>
          <a:p>
            <a:pPr defTabSz="914400">
              <a:spcBef>
                <a:spcPts val="0"/>
              </a:spcBef>
              <a:spcAft>
                <a:spcPts val="0"/>
              </a:spcAft>
              <a:buClrTx/>
              <a:buSzTx/>
              <a:defRPr/>
            </a:pPr>
            <a:r>
              <a:rPr lang="en-US" sz="2400" dirty="0">
                <a:solidFill>
                  <a:schemeClr val="tx1"/>
                </a:solidFill>
              </a:rPr>
              <a:t> </a:t>
            </a:r>
            <a:r>
              <a:rPr lang="en-US" sz="2400" dirty="0" smtClean="0">
                <a:solidFill>
                  <a:schemeClr val="tx1"/>
                </a:solidFill>
              </a:rPr>
              <a:t>    	because of how nailed it is into our heads to look for </a:t>
            </a:r>
          </a:p>
          <a:p>
            <a:pPr defTabSz="914400">
              <a:spcBef>
                <a:spcPts val="0"/>
              </a:spcBef>
              <a:spcAft>
                <a:spcPts val="0"/>
              </a:spcAft>
              <a:buClrTx/>
              <a:buSzTx/>
              <a:defRPr/>
            </a:pPr>
            <a:r>
              <a:rPr lang="en-US" sz="2400" dirty="0">
                <a:solidFill>
                  <a:schemeClr val="tx1"/>
                </a:solidFill>
              </a:rPr>
              <a:t>	</a:t>
            </a:r>
            <a:r>
              <a:rPr lang="en-US" sz="2400" dirty="0" smtClean="0">
                <a:solidFill>
                  <a:schemeClr val="tx1"/>
                </a:solidFill>
              </a:rPr>
              <a:t>signs.”</a:t>
            </a:r>
          </a:p>
          <a:p>
            <a:pPr defTabSz="914400">
              <a:spcBef>
                <a:spcPts val="0"/>
              </a:spcBef>
              <a:spcAft>
                <a:spcPts val="0"/>
              </a:spcAft>
              <a:buClrTx/>
              <a:buSzTx/>
              <a:defRPr/>
            </a:pPr>
            <a:r>
              <a:rPr lang="en-US" sz="2400" dirty="0">
                <a:solidFill>
                  <a:schemeClr val="tx1"/>
                </a:solidFill>
              </a:rPr>
              <a:t> </a:t>
            </a:r>
            <a:r>
              <a:rPr lang="en-US" sz="2400" dirty="0" smtClean="0">
                <a:solidFill>
                  <a:schemeClr val="tx1"/>
                </a:solidFill>
              </a:rPr>
              <a:t>    </a:t>
            </a:r>
          </a:p>
          <a:p>
            <a:pPr defTabSz="914400">
              <a:spcBef>
                <a:spcPts val="0"/>
              </a:spcBef>
              <a:spcAft>
                <a:spcPts val="0"/>
              </a:spcAft>
              <a:buClrTx/>
              <a:buSzTx/>
              <a:defRPr/>
            </a:pPr>
            <a:endParaRPr lang="en-US" sz="2400" dirty="0">
              <a:solidFill>
                <a:schemeClr val="tx1"/>
              </a:solidFill>
            </a:endParaRPr>
          </a:p>
          <a:p>
            <a:pPr defTabSz="914400">
              <a:spcBef>
                <a:spcPts val="0"/>
              </a:spcBef>
              <a:spcAft>
                <a:spcPts val="0"/>
              </a:spcAft>
              <a:buClrTx/>
              <a:buSzTx/>
              <a:defRPr/>
            </a:pPr>
            <a:endParaRPr lang="en-US" sz="2400" dirty="0" smtClean="0">
              <a:solidFill>
                <a:schemeClr val="tx1"/>
              </a:solidFill>
            </a:endParaRPr>
          </a:p>
          <a:p>
            <a:pPr defTabSz="914400">
              <a:spcBef>
                <a:spcPts val="0"/>
              </a:spcBef>
              <a:spcAft>
                <a:spcPts val="0"/>
              </a:spcAft>
              <a:buClrTx/>
              <a:buSzTx/>
              <a:defRPr/>
            </a:pPr>
            <a:endParaRPr lang="en-US" sz="2400" dirty="0">
              <a:solidFill>
                <a:schemeClr val="tx1"/>
              </a:solidFill>
            </a:endParaRPr>
          </a:p>
        </p:txBody>
      </p:sp>
    </p:spTree>
    <p:extLst>
      <p:ext uri="{BB962C8B-B14F-4D97-AF65-F5344CB8AC3E}">
        <p14:creationId xmlns:p14="http://schemas.microsoft.com/office/powerpoint/2010/main" val="3357996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anim calcmode="lin" valueType="num">
                                      <p:cBhvr additive="base">
                                        <p:cTn id="4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12" end="12"/>
                                            </p:txEl>
                                          </p:spTgt>
                                        </p:tgtEl>
                                        <p:attrNameLst>
                                          <p:attrName>style.visibility</p:attrName>
                                        </p:attrNameLst>
                                      </p:cBhvr>
                                      <p:to>
                                        <p:strVal val="visible"/>
                                      </p:to>
                                    </p:set>
                                    <p:anim calcmode="lin" valueType="num">
                                      <p:cBhvr additive="base">
                                        <p:cTn id="4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3">
                                            <p:txEl>
                                              <p:pRg st="13" end="13"/>
                                            </p:txEl>
                                          </p:spTgt>
                                        </p:tgtEl>
                                        <p:attrNameLst>
                                          <p:attrName>style.visibility</p:attrName>
                                        </p:attrNameLst>
                                      </p:cBhvr>
                                      <p:to>
                                        <p:strVal val="visible"/>
                                      </p:to>
                                    </p:set>
                                    <p:anim calcmode="lin" valueType="num">
                                      <p:cBhvr additive="base">
                                        <p:cTn id="49"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3">
                                            <p:txEl>
                                              <p:pRg st="14" end="14"/>
                                            </p:txEl>
                                          </p:spTgt>
                                        </p:tgtEl>
                                        <p:attrNameLst>
                                          <p:attrName>style.visibility</p:attrName>
                                        </p:attrNameLst>
                                      </p:cBhvr>
                                      <p:to>
                                        <p:strVal val="visible"/>
                                      </p:to>
                                    </p:set>
                                    <p:anim calcmode="lin" valueType="num">
                                      <p:cBhvr additive="base">
                                        <p:cTn id="53"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610" y="152400"/>
            <a:ext cx="11210246" cy="914400"/>
          </a:xfrm>
        </p:spPr>
        <p:txBody>
          <a:bodyPr>
            <a:normAutofit/>
          </a:bodyPr>
          <a:lstStyle/>
          <a:p>
            <a:pPr algn="ctr"/>
            <a:r>
              <a:rPr lang="en-US" sz="3600" dirty="0" smtClean="0"/>
              <a:t>Context Matters</a:t>
            </a:r>
            <a:endParaRPr lang="en-US" sz="3600" dirty="0"/>
          </a:p>
        </p:txBody>
      </p:sp>
      <p:sp>
        <p:nvSpPr>
          <p:cNvPr id="3" name="Text Placeholder 2"/>
          <p:cNvSpPr>
            <a:spLocks noGrp="1"/>
          </p:cNvSpPr>
          <p:nvPr>
            <p:ph type="body" idx="1"/>
          </p:nvPr>
        </p:nvSpPr>
        <p:spPr>
          <a:xfrm>
            <a:off x="390144" y="1066800"/>
            <a:ext cx="11106913" cy="4974562"/>
          </a:xfrm>
        </p:spPr>
        <p:txBody>
          <a:bodyPr anchor="t">
            <a:normAutofit/>
          </a:bodyPr>
          <a:lstStyle/>
          <a:p>
            <a:pPr lvl="0" defTabSz="914400">
              <a:spcBef>
                <a:spcPts val="0"/>
              </a:spcBef>
              <a:spcAft>
                <a:spcPts val="0"/>
              </a:spcAft>
              <a:buClrTx/>
              <a:buSzTx/>
              <a:defRPr/>
            </a:pPr>
            <a:endParaRPr lang="en-US" sz="2400" dirty="0" smtClean="0">
              <a:solidFill>
                <a:schemeClr val="tx1"/>
              </a:solidFill>
            </a:endParaRPr>
          </a:p>
          <a:p>
            <a:pPr lvl="0" defTabSz="914400">
              <a:spcBef>
                <a:spcPts val="0"/>
              </a:spcBef>
              <a:spcAft>
                <a:spcPts val="0"/>
              </a:spcAft>
              <a:buClrTx/>
              <a:buSzTx/>
              <a:defRPr/>
            </a:pPr>
            <a:endParaRPr lang="en-US" sz="2400" dirty="0">
              <a:solidFill>
                <a:schemeClr val="tx1"/>
              </a:solidFill>
            </a:endParaRPr>
          </a:p>
          <a:p>
            <a:pPr lvl="0" defTabSz="914400">
              <a:spcBef>
                <a:spcPts val="0"/>
              </a:spcBef>
              <a:spcAft>
                <a:spcPts val="0"/>
              </a:spcAft>
              <a:buClrTx/>
              <a:buSzTx/>
              <a:defRPr/>
            </a:pPr>
            <a:r>
              <a:rPr lang="en-US" sz="2400" dirty="0" smtClean="0">
                <a:solidFill>
                  <a:schemeClr val="tx1"/>
                </a:solidFill>
              </a:rPr>
              <a:t>In-group and out-group dynamics impact perceptions of bystanders’ accountability </a:t>
            </a:r>
          </a:p>
          <a:p>
            <a:pPr marL="800100" lvl="1" indent="-342900" defTabSz="914400">
              <a:spcBef>
                <a:spcPts val="0"/>
              </a:spcBef>
              <a:spcAft>
                <a:spcPts val="0"/>
              </a:spcAft>
              <a:buClrTx/>
              <a:buSzTx/>
              <a:buFont typeface="Arial" panose="020B0604020202020204" pitchFamily="34" charset="0"/>
              <a:buChar char="•"/>
              <a:defRPr/>
            </a:pPr>
            <a:r>
              <a:rPr lang="en-US" sz="2400" dirty="0" smtClean="0">
                <a:solidFill>
                  <a:schemeClr val="tx1"/>
                </a:solidFill>
              </a:rPr>
              <a:t>Friendship status</a:t>
            </a:r>
          </a:p>
          <a:p>
            <a:pPr marL="800100" lvl="1" indent="-342900" defTabSz="914400">
              <a:spcBef>
                <a:spcPts val="0"/>
              </a:spcBef>
              <a:spcAft>
                <a:spcPts val="0"/>
              </a:spcAft>
              <a:buClrTx/>
              <a:buSzTx/>
              <a:buFont typeface="Arial" panose="020B0604020202020204" pitchFamily="34" charset="0"/>
              <a:buChar char="•"/>
              <a:defRPr/>
            </a:pPr>
            <a:r>
              <a:rPr lang="en-US" sz="2400" dirty="0" smtClean="0">
                <a:solidFill>
                  <a:schemeClr val="tx1"/>
                </a:solidFill>
              </a:rPr>
              <a:t>Gender</a:t>
            </a:r>
          </a:p>
          <a:p>
            <a:pPr marL="800100" lvl="1" indent="-342900" defTabSz="914400">
              <a:spcBef>
                <a:spcPts val="0"/>
              </a:spcBef>
              <a:spcAft>
                <a:spcPts val="0"/>
              </a:spcAft>
              <a:buClrTx/>
              <a:buSzTx/>
              <a:buFont typeface="Arial" panose="020B0604020202020204" pitchFamily="34" charset="0"/>
              <a:buChar char="•"/>
              <a:defRPr/>
            </a:pPr>
            <a:endParaRPr lang="en-US" sz="2400" dirty="0">
              <a:solidFill>
                <a:schemeClr val="tx1"/>
              </a:solidFill>
            </a:endParaRPr>
          </a:p>
          <a:p>
            <a:pPr defTabSz="914400">
              <a:spcBef>
                <a:spcPts val="0"/>
              </a:spcBef>
              <a:spcAft>
                <a:spcPts val="0"/>
              </a:spcAft>
              <a:buClrTx/>
              <a:buSzTx/>
              <a:defRPr/>
            </a:pPr>
            <a:r>
              <a:rPr lang="en-US" sz="2400" dirty="0" smtClean="0">
                <a:solidFill>
                  <a:schemeClr val="tx1"/>
                </a:solidFill>
              </a:rPr>
              <a:t>Social Norms impact perceptions of bystanders’ accountability</a:t>
            </a:r>
          </a:p>
          <a:p>
            <a:pPr marL="800100" lvl="1" indent="-342900" defTabSz="914400">
              <a:spcBef>
                <a:spcPts val="0"/>
              </a:spcBef>
              <a:spcAft>
                <a:spcPts val="0"/>
              </a:spcAft>
              <a:buClrTx/>
              <a:buSzTx/>
              <a:buFont typeface="Arial" panose="020B0604020202020204" pitchFamily="34" charset="0"/>
              <a:buChar char="•"/>
              <a:defRPr/>
            </a:pPr>
            <a:r>
              <a:rPr lang="en-US" sz="2200" dirty="0" smtClean="0">
                <a:solidFill>
                  <a:schemeClr val="tx1"/>
                </a:solidFill>
              </a:rPr>
              <a:t>Bro Codes</a:t>
            </a:r>
          </a:p>
          <a:p>
            <a:pPr marL="800100" lvl="1" indent="-342900" defTabSz="914400">
              <a:spcBef>
                <a:spcPts val="0"/>
              </a:spcBef>
              <a:spcAft>
                <a:spcPts val="0"/>
              </a:spcAft>
              <a:buClrTx/>
              <a:buSzTx/>
              <a:buFont typeface="Arial" panose="020B0604020202020204" pitchFamily="34" charset="0"/>
              <a:buChar char="•"/>
              <a:defRPr/>
            </a:pPr>
            <a:r>
              <a:rPr lang="en-US" sz="2200" dirty="0" smtClean="0">
                <a:solidFill>
                  <a:schemeClr val="tx1"/>
                </a:solidFill>
              </a:rPr>
              <a:t>Issues of Power</a:t>
            </a:r>
          </a:p>
          <a:p>
            <a:pPr lvl="0" defTabSz="914400">
              <a:spcBef>
                <a:spcPts val="0"/>
              </a:spcBef>
              <a:spcAft>
                <a:spcPts val="0"/>
              </a:spcAft>
              <a:buClrTx/>
              <a:buSzTx/>
              <a:defRPr/>
            </a:pPr>
            <a:endParaRPr lang="en-US" sz="2400" dirty="0">
              <a:solidFill>
                <a:schemeClr val="tx1"/>
              </a:solidFill>
            </a:endParaRPr>
          </a:p>
        </p:txBody>
      </p:sp>
    </p:spTree>
    <p:extLst>
      <p:ext uri="{BB962C8B-B14F-4D97-AF65-F5344CB8AC3E}">
        <p14:creationId xmlns:p14="http://schemas.microsoft.com/office/powerpoint/2010/main" val="2060150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 calcmode="lin" valueType="num">
                                      <p:cBhvr additive="base">
                                        <p:cTn id="2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610" y="152400"/>
            <a:ext cx="11210246" cy="914400"/>
          </a:xfrm>
        </p:spPr>
        <p:txBody>
          <a:bodyPr>
            <a:normAutofit/>
          </a:bodyPr>
          <a:lstStyle/>
          <a:p>
            <a:pPr algn="ctr"/>
            <a:r>
              <a:rPr lang="en-US" sz="3600" dirty="0" smtClean="0"/>
              <a:t>Bystander &amp; Victim are Friends </a:t>
            </a:r>
            <a:endParaRPr lang="en-US" sz="3600" dirty="0"/>
          </a:p>
        </p:txBody>
      </p:sp>
      <p:sp>
        <p:nvSpPr>
          <p:cNvPr id="3" name="Text Placeholder 2"/>
          <p:cNvSpPr>
            <a:spLocks noGrp="1"/>
          </p:cNvSpPr>
          <p:nvPr>
            <p:ph type="body" idx="1"/>
          </p:nvPr>
        </p:nvSpPr>
        <p:spPr>
          <a:xfrm>
            <a:off x="390144" y="1066800"/>
            <a:ext cx="11106913" cy="4974562"/>
          </a:xfrm>
        </p:spPr>
        <p:txBody>
          <a:bodyPr anchor="t">
            <a:normAutofit/>
          </a:bodyPr>
          <a:lstStyle/>
          <a:p>
            <a:pPr lvl="0" defTabSz="914400">
              <a:spcBef>
                <a:spcPts val="0"/>
              </a:spcBef>
              <a:spcAft>
                <a:spcPts val="0"/>
              </a:spcAft>
              <a:buClrTx/>
              <a:buSzTx/>
              <a:defRPr/>
            </a:pPr>
            <a:r>
              <a:rPr lang="en-US" sz="2400" dirty="0">
                <a:solidFill>
                  <a:schemeClr val="tx1"/>
                </a:solidFill>
              </a:rPr>
              <a:t>B</a:t>
            </a:r>
            <a:r>
              <a:rPr lang="en-US" sz="2400" dirty="0" smtClean="0">
                <a:solidFill>
                  <a:schemeClr val="tx1"/>
                </a:solidFill>
              </a:rPr>
              <a:t>ystander is friends with </a:t>
            </a:r>
            <a:r>
              <a:rPr lang="en-US" sz="2400" u="sng" dirty="0" smtClean="0">
                <a:solidFill>
                  <a:schemeClr val="tx1"/>
                </a:solidFill>
              </a:rPr>
              <a:t>only</a:t>
            </a:r>
            <a:r>
              <a:rPr lang="en-US" sz="2400" dirty="0" smtClean="0">
                <a:solidFill>
                  <a:schemeClr val="tx1"/>
                </a:solidFill>
              </a:rPr>
              <a:t> the victim = male &amp; female students critical of non-intervention </a:t>
            </a:r>
            <a:r>
              <a:rPr lang="en-US" sz="2400" u="sng" dirty="0" smtClean="0">
                <a:solidFill>
                  <a:schemeClr val="tx1"/>
                </a:solidFill>
              </a:rPr>
              <a:t>because</a:t>
            </a:r>
            <a:r>
              <a:rPr lang="en-US" sz="2400" dirty="0" smtClean="0">
                <a:solidFill>
                  <a:schemeClr val="tx1"/>
                </a:solidFill>
              </a:rPr>
              <a:t> friends should help one another (scenario 1)</a:t>
            </a:r>
          </a:p>
          <a:p>
            <a:pPr lvl="0" defTabSz="914400">
              <a:spcBef>
                <a:spcPts val="0"/>
              </a:spcBef>
              <a:spcAft>
                <a:spcPts val="0"/>
              </a:spcAft>
              <a:buClrTx/>
              <a:buSzTx/>
              <a:defRPr/>
            </a:pPr>
            <a:endParaRPr lang="en-US" sz="2400" dirty="0" smtClean="0">
              <a:solidFill>
                <a:schemeClr val="tx1"/>
              </a:solidFill>
            </a:endParaRPr>
          </a:p>
          <a:p>
            <a:pPr marL="800100" lvl="1" indent="-342900" defTabSz="914400">
              <a:spcBef>
                <a:spcPts val="0"/>
              </a:spcBef>
              <a:spcAft>
                <a:spcPts val="0"/>
              </a:spcAft>
              <a:buClrTx/>
              <a:buSzTx/>
              <a:buFont typeface="Arial" panose="020B0604020202020204" pitchFamily="34" charset="0"/>
              <a:buChar char="•"/>
              <a:defRPr/>
            </a:pPr>
            <a:r>
              <a:rPr lang="en-US" sz="2400" dirty="0" smtClean="0">
                <a:solidFill>
                  <a:schemeClr val="tx1"/>
                </a:solidFill>
              </a:rPr>
              <a:t>“I think it is very upsetting because of the fact that Beth is Kelly’s friend.”</a:t>
            </a:r>
          </a:p>
          <a:p>
            <a:pPr marL="800100" lvl="1" indent="-342900" defTabSz="914400">
              <a:spcBef>
                <a:spcPts val="0"/>
              </a:spcBef>
              <a:spcAft>
                <a:spcPts val="0"/>
              </a:spcAft>
              <a:buClrTx/>
              <a:buSzTx/>
              <a:buFont typeface="Arial" panose="020B0604020202020204" pitchFamily="34" charset="0"/>
              <a:buChar char="•"/>
              <a:defRPr/>
            </a:pPr>
            <a:endParaRPr lang="en-US" sz="2400" dirty="0" smtClean="0">
              <a:solidFill>
                <a:schemeClr val="tx1"/>
              </a:solidFill>
            </a:endParaRPr>
          </a:p>
          <a:p>
            <a:pPr marL="800100" lvl="1" indent="-342900" defTabSz="914400">
              <a:spcBef>
                <a:spcPts val="0"/>
              </a:spcBef>
              <a:spcAft>
                <a:spcPts val="0"/>
              </a:spcAft>
              <a:buClrTx/>
              <a:buSzTx/>
              <a:buFont typeface="Arial" panose="020B0604020202020204" pitchFamily="34" charset="0"/>
              <a:buChar char="•"/>
              <a:defRPr/>
            </a:pPr>
            <a:r>
              <a:rPr lang="en-US" sz="2400" dirty="0" smtClean="0">
                <a:solidFill>
                  <a:schemeClr val="tx1"/>
                </a:solidFill>
              </a:rPr>
              <a:t>“I was really mad because friends help friends and make sure that they’re alright.”</a:t>
            </a:r>
          </a:p>
          <a:p>
            <a:pPr marL="800100" lvl="1" indent="-342900" defTabSz="914400">
              <a:spcBef>
                <a:spcPts val="0"/>
              </a:spcBef>
              <a:spcAft>
                <a:spcPts val="0"/>
              </a:spcAft>
              <a:buClrTx/>
              <a:buSzTx/>
              <a:buFont typeface="Arial" panose="020B0604020202020204" pitchFamily="34" charset="0"/>
              <a:buChar char="•"/>
              <a:defRPr/>
            </a:pPr>
            <a:endParaRPr lang="en-US" sz="2400" dirty="0" smtClean="0">
              <a:solidFill>
                <a:schemeClr val="tx1"/>
              </a:solidFill>
            </a:endParaRPr>
          </a:p>
          <a:p>
            <a:pPr marL="800100" lvl="1" indent="-342900" defTabSz="914400">
              <a:spcBef>
                <a:spcPts val="0"/>
              </a:spcBef>
              <a:spcAft>
                <a:spcPts val="0"/>
              </a:spcAft>
              <a:buClrTx/>
              <a:buSzTx/>
              <a:buFont typeface="Arial" panose="020B0604020202020204" pitchFamily="34" charset="0"/>
              <a:buChar char="•"/>
              <a:defRPr/>
            </a:pPr>
            <a:r>
              <a:rPr lang="en-US" sz="2400" dirty="0" smtClean="0">
                <a:solidFill>
                  <a:schemeClr val="tx1"/>
                </a:solidFill>
              </a:rPr>
              <a:t>“I feel like it was irresponsible of her because if that’s really her friend, her close friend, she should be wanting to look after </a:t>
            </a:r>
          </a:p>
          <a:p>
            <a:pPr lvl="1" defTabSz="914400">
              <a:spcBef>
                <a:spcPts val="0"/>
              </a:spcBef>
              <a:spcAft>
                <a:spcPts val="0"/>
              </a:spcAft>
              <a:buClrTx/>
              <a:buSzTx/>
              <a:defRPr/>
            </a:pPr>
            <a:r>
              <a:rPr lang="en-US" sz="2400" dirty="0" smtClean="0">
                <a:solidFill>
                  <a:schemeClr val="tx1"/>
                </a:solidFill>
              </a:rPr>
              <a:t>    her.”</a:t>
            </a:r>
          </a:p>
          <a:p>
            <a:pPr lvl="0" defTabSz="914400">
              <a:spcBef>
                <a:spcPts val="0"/>
              </a:spcBef>
              <a:spcAft>
                <a:spcPts val="0"/>
              </a:spcAft>
              <a:buClrTx/>
              <a:buSzTx/>
              <a:defRPr/>
            </a:pPr>
            <a:endParaRPr lang="en-US" sz="2400" dirty="0">
              <a:solidFill>
                <a:schemeClr val="tx1"/>
              </a:solidFill>
            </a:endParaRPr>
          </a:p>
        </p:txBody>
      </p:sp>
    </p:spTree>
    <p:extLst>
      <p:ext uri="{BB962C8B-B14F-4D97-AF65-F5344CB8AC3E}">
        <p14:creationId xmlns:p14="http://schemas.microsoft.com/office/powerpoint/2010/main" val="50784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610" y="152400"/>
            <a:ext cx="11210246" cy="914400"/>
          </a:xfrm>
        </p:spPr>
        <p:txBody>
          <a:bodyPr>
            <a:normAutofit/>
          </a:bodyPr>
          <a:lstStyle/>
          <a:p>
            <a:pPr algn="ctr"/>
            <a:r>
              <a:rPr lang="en-US" sz="3600" dirty="0" smtClean="0"/>
              <a:t>Bystander &amp; Perpetrator are Friends </a:t>
            </a:r>
            <a:endParaRPr lang="en-US" sz="3600" dirty="0"/>
          </a:p>
        </p:txBody>
      </p:sp>
      <p:sp>
        <p:nvSpPr>
          <p:cNvPr id="3" name="Text Placeholder 2"/>
          <p:cNvSpPr>
            <a:spLocks noGrp="1"/>
          </p:cNvSpPr>
          <p:nvPr>
            <p:ph type="body" idx="1"/>
          </p:nvPr>
        </p:nvSpPr>
        <p:spPr>
          <a:xfrm>
            <a:off x="390144" y="1066799"/>
            <a:ext cx="11106913" cy="5620871"/>
          </a:xfrm>
        </p:spPr>
        <p:txBody>
          <a:bodyPr anchor="t">
            <a:normAutofit/>
          </a:bodyPr>
          <a:lstStyle/>
          <a:p>
            <a:pPr lvl="0" defTabSz="914400">
              <a:spcBef>
                <a:spcPts val="0"/>
              </a:spcBef>
              <a:spcAft>
                <a:spcPts val="0"/>
              </a:spcAft>
              <a:buClrTx/>
              <a:buSzTx/>
              <a:defRPr/>
            </a:pPr>
            <a:r>
              <a:rPr lang="en-US" sz="2400" dirty="0">
                <a:solidFill>
                  <a:schemeClr val="tx1"/>
                </a:solidFill>
              </a:rPr>
              <a:t>B</a:t>
            </a:r>
            <a:r>
              <a:rPr lang="en-US" sz="2400" dirty="0" smtClean="0">
                <a:solidFill>
                  <a:schemeClr val="tx1"/>
                </a:solidFill>
              </a:rPr>
              <a:t>ystander is friends with </a:t>
            </a:r>
            <a:r>
              <a:rPr lang="en-US" sz="2400" u="sng" dirty="0" smtClean="0">
                <a:solidFill>
                  <a:schemeClr val="tx1"/>
                </a:solidFill>
              </a:rPr>
              <a:t>only</a:t>
            </a:r>
            <a:r>
              <a:rPr lang="en-US" sz="2400" dirty="0" smtClean="0">
                <a:solidFill>
                  <a:schemeClr val="tx1"/>
                </a:solidFill>
              </a:rPr>
              <a:t> the perpetrator = students critical of non-intervention </a:t>
            </a:r>
            <a:r>
              <a:rPr lang="en-US" sz="2400" u="sng" dirty="0" smtClean="0">
                <a:solidFill>
                  <a:schemeClr val="tx1"/>
                </a:solidFill>
              </a:rPr>
              <a:t>but</a:t>
            </a:r>
            <a:r>
              <a:rPr lang="en-US" sz="2400" dirty="0" smtClean="0">
                <a:solidFill>
                  <a:schemeClr val="tx1"/>
                </a:solidFill>
              </a:rPr>
              <a:t> </a:t>
            </a:r>
            <a:r>
              <a:rPr lang="en-US" sz="2400" dirty="0" smtClean="0">
                <a:solidFill>
                  <a:schemeClr val="tx1"/>
                </a:solidFill>
              </a:rPr>
              <a:t>don’t exhibit anger and justify bystanders </a:t>
            </a:r>
            <a:r>
              <a:rPr lang="en-US" sz="2400" dirty="0">
                <a:solidFill>
                  <a:schemeClr val="tx1"/>
                </a:solidFill>
              </a:rPr>
              <a:t>inaction </a:t>
            </a:r>
            <a:r>
              <a:rPr lang="en-US" sz="2400" u="sng" dirty="0" smtClean="0">
                <a:solidFill>
                  <a:schemeClr val="tx1"/>
                </a:solidFill>
              </a:rPr>
              <a:t>because</a:t>
            </a:r>
            <a:r>
              <a:rPr lang="en-US" sz="2400" dirty="0">
                <a:solidFill>
                  <a:schemeClr val="tx1"/>
                </a:solidFill>
              </a:rPr>
              <a:t> </a:t>
            </a:r>
            <a:r>
              <a:rPr lang="en-US" sz="2400" dirty="0" smtClean="0">
                <a:solidFill>
                  <a:schemeClr val="tx1"/>
                </a:solidFill>
              </a:rPr>
              <a:t>of their friendship with the perpetrator</a:t>
            </a:r>
            <a:r>
              <a:rPr lang="en-US" sz="2400" dirty="0" smtClean="0">
                <a:solidFill>
                  <a:schemeClr val="tx1"/>
                </a:solidFill>
              </a:rPr>
              <a:t> </a:t>
            </a:r>
            <a:r>
              <a:rPr lang="en-US" sz="2400" dirty="0" smtClean="0">
                <a:solidFill>
                  <a:schemeClr val="tx1"/>
                </a:solidFill>
              </a:rPr>
              <a:t>(scenarios 2, 3, 4, &amp; 6)</a:t>
            </a:r>
          </a:p>
          <a:p>
            <a:pPr lvl="0" defTabSz="914400">
              <a:spcBef>
                <a:spcPts val="0"/>
              </a:spcBef>
              <a:spcAft>
                <a:spcPts val="0"/>
              </a:spcAft>
              <a:buClrTx/>
              <a:buSzTx/>
              <a:defRPr/>
            </a:pPr>
            <a:endParaRPr lang="en-US" sz="2400" dirty="0" smtClean="0">
              <a:solidFill>
                <a:schemeClr val="tx1"/>
              </a:solidFill>
            </a:endParaRPr>
          </a:p>
          <a:p>
            <a:pPr marL="800100" lvl="1" indent="-342900" defTabSz="914400">
              <a:spcBef>
                <a:spcPts val="0"/>
              </a:spcBef>
              <a:spcAft>
                <a:spcPts val="0"/>
              </a:spcAft>
              <a:buClrTx/>
              <a:buSzTx/>
              <a:buFont typeface="Arial" panose="020B0604020202020204" pitchFamily="34" charset="0"/>
              <a:buChar char="•"/>
              <a:defRPr/>
            </a:pPr>
            <a:r>
              <a:rPr lang="en-US" sz="2400" dirty="0" smtClean="0">
                <a:solidFill>
                  <a:schemeClr val="tx1"/>
                </a:solidFill>
              </a:rPr>
              <a:t>“It is pretty common to sit by and not get in the way of a friend trying to flirt.”</a:t>
            </a:r>
          </a:p>
          <a:p>
            <a:pPr marL="800100" lvl="1" indent="-342900" defTabSz="914400">
              <a:spcBef>
                <a:spcPts val="0"/>
              </a:spcBef>
              <a:spcAft>
                <a:spcPts val="0"/>
              </a:spcAft>
              <a:buClrTx/>
              <a:buSzTx/>
              <a:buFont typeface="Arial" panose="020B0604020202020204" pitchFamily="34" charset="0"/>
              <a:buChar char="•"/>
              <a:defRPr/>
            </a:pPr>
            <a:endParaRPr lang="en-US" sz="2400" dirty="0" smtClean="0">
              <a:solidFill>
                <a:schemeClr val="tx1"/>
              </a:solidFill>
            </a:endParaRPr>
          </a:p>
          <a:p>
            <a:pPr marL="800100" lvl="1" indent="-342900" defTabSz="914400">
              <a:spcBef>
                <a:spcPts val="0"/>
              </a:spcBef>
              <a:spcAft>
                <a:spcPts val="0"/>
              </a:spcAft>
              <a:buClrTx/>
              <a:buSzTx/>
              <a:buFont typeface="Arial" panose="020B0604020202020204" pitchFamily="34" charset="0"/>
              <a:buChar char="•"/>
              <a:defRPr/>
            </a:pPr>
            <a:r>
              <a:rPr lang="en-US" sz="2400" dirty="0" smtClean="0">
                <a:solidFill>
                  <a:schemeClr val="tx1"/>
                </a:solidFill>
              </a:rPr>
              <a:t>“I think it goes back to this is his friend. He doesn’t want to step in because his friend is trying to get with this girl.” </a:t>
            </a:r>
          </a:p>
          <a:p>
            <a:pPr marL="800100" lvl="1" indent="-342900" defTabSz="914400">
              <a:spcBef>
                <a:spcPts val="0"/>
              </a:spcBef>
              <a:spcAft>
                <a:spcPts val="0"/>
              </a:spcAft>
              <a:buClrTx/>
              <a:buSzTx/>
              <a:buFont typeface="Arial" panose="020B0604020202020204" pitchFamily="34" charset="0"/>
              <a:buChar char="•"/>
              <a:defRPr/>
            </a:pPr>
            <a:endParaRPr lang="en-US" sz="2400" dirty="0" smtClean="0">
              <a:solidFill>
                <a:schemeClr val="tx1"/>
              </a:solidFill>
            </a:endParaRPr>
          </a:p>
          <a:p>
            <a:pPr marL="800100" lvl="1" indent="-342900" defTabSz="914400">
              <a:spcBef>
                <a:spcPts val="0"/>
              </a:spcBef>
              <a:spcAft>
                <a:spcPts val="0"/>
              </a:spcAft>
              <a:buClrTx/>
              <a:buSzTx/>
              <a:buFont typeface="Arial" panose="020B0604020202020204" pitchFamily="34" charset="0"/>
              <a:buChar char="•"/>
              <a:defRPr/>
            </a:pPr>
            <a:r>
              <a:rPr lang="en-US" sz="2400" dirty="0" smtClean="0">
                <a:solidFill>
                  <a:schemeClr val="tx1"/>
                </a:solidFill>
              </a:rPr>
              <a:t>“Maybe he was just trying to be there for his friend and not</a:t>
            </a:r>
          </a:p>
          <a:p>
            <a:pPr lvl="1" defTabSz="914400">
              <a:spcBef>
                <a:spcPts val="0"/>
              </a:spcBef>
              <a:spcAft>
                <a:spcPts val="0"/>
              </a:spcAft>
              <a:buClrTx/>
              <a:buSzTx/>
              <a:defRPr/>
            </a:pPr>
            <a:r>
              <a:rPr lang="en-US" sz="2400" dirty="0">
                <a:solidFill>
                  <a:schemeClr val="tx1"/>
                </a:solidFill>
              </a:rPr>
              <a:t>	</a:t>
            </a:r>
            <a:r>
              <a:rPr lang="en-US" sz="2400" dirty="0" smtClean="0">
                <a:solidFill>
                  <a:schemeClr val="tx1"/>
                </a:solidFill>
              </a:rPr>
              <a:t>snitch on him because he was his friend.”</a:t>
            </a:r>
          </a:p>
          <a:p>
            <a:pPr lvl="0" defTabSz="914400">
              <a:spcBef>
                <a:spcPts val="0"/>
              </a:spcBef>
              <a:spcAft>
                <a:spcPts val="0"/>
              </a:spcAft>
              <a:buClrTx/>
              <a:buSzTx/>
              <a:defRPr/>
            </a:pPr>
            <a:endParaRPr lang="en-US" sz="2400" dirty="0">
              <a:solidFill>
                <a:schemeClr val="tx1"/>
              </a:solidFill>
            </a:endParaRPr>
          </a:p>
        </p:txBody>
      </p:sp>
    </p:spTree>
    <p:extLst>
      <p:ext uri="{BB962C8B-B14F-4D97-AF65-F5344CB8AC3E}">
        <p14:creationId xmlns:p14="http://schemas.microsoft.com/office/powerpoint/2010/main" val="4215024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610" y="152400"/>
            <a:ext cx="11210246" cy="914400"/>
          </a:xfrm>
        </p:spPr>
        <p:txBody>
          <a:bodyPr>
            <a:normAutofit/>
          </a:bodyPr>
          <a:lstStyle/>
          <a:p>
            <a:pPr algn="ctr"/>
            <a:r>
              <a:rPr lang="en-US" sz="3600" dirty="0" smtClean="0"/>
              <a:t>Bystander, Victim, &amp; Perpetrator are Friends </a:t>
            </a:r>
            <a:endParaRPr lang="en-US" sz="3600" dirty="0"/>
          </a:p>
        </p:txBody>
      </p:sp>
      <p:sp>
        <p:nvSpPr>
          <p:cNvPr id="3" name="Text Placeholder 2"/>
          <p:cNvSpPr>
            <a:spLocks noGrp="1"/>
          </p:cNvSpPr>
          <p:nvPr>
            <p:ph type="body" idx="1"/>
          </p:nvPr>
        </p:nvSpPr>
        <p:spPr>
          <a:xfrm>
            <a:off x="390144" y="1066799"/>
            <a:ext cx="11106913" cy="5656729"/>
          </a:xfrm>
        </p:spPr>
        <p:txBody>
          <a:bodyPr anchor="t">
            <a:normAutofit/>
          </a:bodyPr>
          <a:lstStyle/>
          <a:p>
            <a:pPr lvl="0" defTabSz="914400">
              <a:spcBef>
                <a:spcPts val="0"/>
              </a:spcBef>
              <a:spcAft>
                <a:spcPts val="0"/>
              </a:spcAft>
              <a:buClrTx/>
              <a:buSzTx/>
              <a:defRPr/>
            </a:pPr>
            <a:r>
              <a:rPr lang="en-US" sz="2400" dirty="0">
                <a:solidFill>
                  <a:schemeClr val="tx1"/>
                </a:solidFill>
              </a:rPr>
              <a:t>B</a:t>
            </a:r>
            <a:r>
              <a:rPr lang="en-US" sz="2400" dirty="0" smtClean="0">
                <a:solidFill>
                  <a:schemeClr val="tx1"/>
                </a:solidFill>
              </a:rPr>
              <a:t>ystander is friends with </a:t>
            </a:r>
            <a:r>
              <a:rPr lang="en-US" sz="2400" u="sng" dirty="0" smtClean="0">
                <a:solidFill>
                  <a:schemeClr val="tx1"/>
                </a:solidFill>
              </a:rPr>
              <a:t>both</a:t>
            </a:r>
            <a:r>
              <a:rPr lang="en-US" sz="2400" dirty="0" smtClean="0">
                <a:solidFill>
                  <a:schemeClr val="tx1"/>
                </a:solidFill>
              </a:rPr>
              <a:t> the victim and the perpetrator = 1/3 of students  find </a:t>
            </a:r>
            <a:r>
              <a:rPr lang="en-US" sz="2400" u="sng" dirty="0" smtClean="0">
                <a:solidFill>
                  <a:schemeClr val="tx1"/>
                </a:solidFill>
              </a:rPr>
              <a:t>no fault</a:t>
            </a:r>
            <a:r>
              <a:rPr lang="en-US" sz="2400" dirty="0" smtClean="0">
                <a:solidFill>
                  <a:schemeClr val="tx1"/>
                </a:solidFill>
              </a:rPr>
              <a:t> with the bystander at all (scenario 5)</a:t>
            </a:r>
          </a:p>
          <a:p>
            <a:pPr lvl="0" defTabSz="914400">
              <a:spcBef>
                <a:spcPts val="0"/>
              </a:spcBef>
              <a:spcAft>
                <a:spcPts val="0"/>
              </a:spcAft>
              <a:buClrTx/>
              <a:buSzTx/>
              <a:defRPr/>
            </a:pPr>
            <a:endParaRPr lang="en-US" sz="2400" dirty="0" smtClean="0">
              <a:solidFill>
                <a:schemeClr val="tx1"/>
              </a:solidFill>
            </a:endParaRPr>
          </a:p>
          <a:p>
            <a:pPr marL="800100" lvl="1" indent="-342900" defTabSz="914400">
              <a:spcBef>
                <a:spcPts val="0"/>
              </a:spcBef>
              <a:spcAft>
                <a:spcPts val="0"/>
              </a:spcAft>
              <a:buClrTx/>
              <a:buSzTx/>
              <a:buFont typeface="Arial" panose="020B0604020202020204" pitchFamily="34" charset="0"/>
              <a:buChar char="•"/>
              <a:defRPr/>
            </a:pPr>
            <a:r>
              <a:rPr lang="en-US" sz="2400" dirty="0">
                <a:solidFill>
                  <a:schemeClr val="tx1"/>
                </a:solidFill>
              </a:rPr>
              <a:t>“I think anyone else would have done the same thing as Abby</a:t>
            </a:r>
            <a:r>
              <a:rPr lang="en-US" sz="2400" dirty="0" smtClean="0">
                <a:solidFill>
                  <a:schemeClr val="tx1"/>
                </a:solidFill>
              </a:rPr>
              <a:t>.”</a:t>
            </a:r>
          </a:p>
          <a:p>
            <a:pPr marL="800100" lvl="1" indent="-342900" defTabSz="914400">
              <a:spcBef>
                <a:spcPts val="0"/>
              </a:spcBef>
              <a:spcAft>
                <a:spcPts val="0"/>
              </a:spcAft>
              <a:buClrTx/>
              <a:buSzTx/>
              <a:buFont typeface="Arial" panose="020B0604020202020204" pitchFamily="34" charset="0"/>
              <a:buChar char="•"/>
              <a:defRPr/>
            </a:pPr>
            <a:endParaRPr lang="en-US" sz="2400" dirty="0">
              <a:solidFill>
                <a:schemeClr val="tx1"/>
              </a:solidFill>
            </a:endParaRPr>
          </a:p>
          <a:p>
            <a:pPr marL="800100" lvl="1" indent="-342900" defTabSz="914400">
              <a:spcBef>
                <a:spcPts val="0"/>
              </a:spcBef>
              <a:spcAft>
                <a:spcPts val="0"/>
              </a:spcAft>
              <a:buClrTx/>
              <a:buSzTx/>
              <a:buFont typeface="Arial" panose="020B0604020202020204" pitchFamily="34" charset="0"/>
              <a:buChar char="•"/>
              <a:defRPr/>
            </a:pPr>
            <a:r>
              <a:rPr lang="en-US" sz="2400" dirty="0" smtClean="0">
                <a:solidFill>
                  <a:schemeClr val="tx1"/>
                </a:solidFill>
              </a:rPr>
              <a:t>“I think it was a typical reaction.”</a:t>
            </a:r>
          </a:p>
          <a:p>
            <a:pPr marL="800100" lvl="1" indent="-342900" defTabSz="914400">
              <a:spcBef>
                <a:spcPts val="0"/>
              </a:spcBef>
              <a:spcAft>
                <a:spcPts val="0"/>
              </a:spcAft>
              <a:buClrTx/>
              <a:buSzTx/>
              <a:buFont typeface="Arial" panose="020B0604020202020204" pitchFamily="34" charset="0"/>
              <a:buChar char="•"/>
              <a:defRPr/>
            </a:pPr>
            <a:endParaRPr lang="en-US" sz="2400" dirty="0" smtClean="0">
              <a:solidFill>
                <a:schemeClr val="tx1"/>
              </a:solidFill>
            </a:endParaRPr>
          </a:p>
          <a:p>
            <a:pPr marL="800100" lvl="1" indent="-342900" defTabSz="914400">
              <a:spcBef>
                <a:spcPts val="0"/>
              </a:spcBef>
              <a:spcAft>
                <a:spcPts val="0"/>
              </a:spcAft>
              <a:buClrTx/>
              <a:buSzTx/>
              <a:buFont typeface="Arial" panose="020B0604020202020204" pitchFamily="34" charset="0"/>
              <a:buChar char="•"/>
              <a:defRPr/>
            </a:pPr>
            <a:r>
              <a:rPr lang="en-US" sz="2400" dirty="0" smtClean="0">
                <a:solidFill>
                  <a:schemeClr val="tx1"/>
                </a:solidFill>
              </a:rPr>
              <a:t>“Maybe she was a little shocked and like ‘oh my gosh.’”</a:t>
            </a:r>
          </a:p>
          <a:p>
            <a:pPr marL="800100" lvl="1" indent="-342900" defTabSz="914400">
              <a:spcBef>
                <a:spcPts val="0"/>
              </a:spcBef>
              <a:spcAft>
                <a:spcPts val="0"/>
              </a:spcAft>
              <a:buClrTx/>
              <a:buSzTx/>
              <a:buFont typeface="Arial" panose="020B0604020202020204" pitchFamily="34" charset="0"/>
              <a:buChar char="•"/>
              <a:defRPr/>
            </a:pPr>
            <a:endParaRPr lang="en-US" sz="2400" dirty="0" smtClean="0">
              <a:solidFill>
                <a:schemeClr val="tx1"/>
              </a:solidFill>
            </a:endParaRPr>
          </a:p>
          <a:p>
            <a:pPr marL="800100" lvl="1" indent="-342900" defTabSz="914400">
              <a:spcBef>
                <a:spcPts val="0"/>
              </a:spcBef>
              <a:spcAft>
                <a:spcPts val="0"/>
              </a:spcAft>
              <a:buClrTx/>
              <a:buSzTx/>
              <a:buFont typeface="Arial" panose="020B0604020202020204" pitchFamily="34" charset="0"/>
              <a:buChar char="•"/>
              <a:defRPr/>
            </a:pPr>
            <a:r>
              <a:rPr lang="en-US" sz="2400" dirty="0" smtClean="0">
                <a:solidFill>
                  <a:schemeClr val="tx1"/>
                </a:solidFill>
              </a:rPr>
              <a:t>“She didn’t really know what to do, but, you know, you can’t</a:t>
            </a:r>
          </a:p>
          <a:p>
            <a:pPr lvl="1" defTabSz="914400">
              <a:spcBef>
                <a:spcPts val="0"/>
              </a:spcBef>
              <a:spcAft>
                <a:spcPts val="0"/>
              </a:spcAft>
              <a:buClrTx/>
              <a:buSzTx/>
              <a:defRPr/>
            </a:pPr>
            <a:r>
              <a:rPr lang="en-US" sz="2400" dirty="0">
                <a:solidFill>
                  <a:schemeClr val="tx1"/>
                </a:solidFill>
              </a:rPr>
              <a:t>	</a:t>
            </a:r>
            <a:r>
              <a:rPr lang="en-US" sz="2400" dirty="0" smtClean="0">
                <a:solidFill>
                  <a:schemeClr val="tx1"/>
                </a:solidFill>
              </a:rPr>
              <a:t>really blame her.”</a:t>
            </a:r>
            <a:endParaRPr lang="en-US" sz="2200" dirty="0" smtClean="0">
              <a:solidFill>
                <a:schemeClr val="tx1"/>
              </a:solidFill>
            </a:endParaRPr>
          </a:p>
          <a:p>
            <a:pPr marL="800100" lvl="1" indent="-342900" defTabSz="914400">
              <a:spcBef>
                <a:spcPts val="0"/>
              </a:spcBef>
              <a:spcAft>
                <a:spcPts val="0"/>
              </a:spcAft>
              <a:buClrTx/>
              <a:buSzTx/>
              <a:buFont typeface="Arial" panose="020B0604020202020204" pitchFamily="34" charset="0"/>
              <a:buChar char="•"/>
              <a:defRPr/>
            </a:pPr>
            <a:endParaRPr lang="en-US" sz="2400" dirty="0" smtClean="0">
              <a:solidFill>
                <a:schemeClr val="tx1"/>
              </a:solidFill>
            </a:endParaRPr>
          </a:p>
          <a:p>
            <a:pPr marL="800100" lvl="1" indent="-342900" defTabSz="914400">
              <a:spcBef>
                <a:spcPts val="0"/>
              </a:spcBef>
              <a:spcAft>
                <a:spcPts val="0"/>
              </a:spcAft>
              <a:buClrTx/>
              <a:buSzTx/>
              <a:buFont typeface="Arial" panose="020B0604020202020204" pitchFamily="34" charset="0"/>
              <a:buChar char="•"/>
              <a:defRPr/>
            </a:pPr>
            <a:r>
              <a:rPr lang="en-US" sz="2400" dirty="0" smtClean="0">
                <a:solidFill>
                  <a:schemeClr val="tx1"/>
                </a:solidFill>
              </a:rPr>
              <a:t>“</a:t>
            </a:r>
            <a:r>
              <a:rPr lang="en-US" sz="2400" dirty="0">
                <a:solidFill>
                  <a:schemeClr val="tx1"/>
                </a:solidFill>
              </a:rPr>
              <a:t>Her friend Ethan was sexually assaulting Spencer, </a:t>
            </a:r>
            <a:endParaRPr lang="en-US" sz="2400" dirty="0" smtClean="0">
              <a:solidFill>
                <a:schemeClr val="tx1"/>
              </a:solidFill>
            </a:endParaRPr>
          </a:p>
          <a:p>
            <a:pPr lvl="1" defTabSz="914400">
              <a:spcBef>
                <a:spcPts val="0"/>
              </a:spcBef>
              <a:spcAft>
                <a:spcPts val="0"/>
              </a:spcAft>
              <a:buClrTx/>
              <a:buSzTx/>
              <a:defRPr/>
            </a:pPr>
            <a:r>
              <a:rPr lang="en-US" sz="2400" dirty="0">
                <a:solidFill>
                  <a:schemeClr val="tx1"/>
                </a:solidFill>
              </a:rPr>
              <a:t>	</a:t>
            </a:r>
            <a:r>
              <a:rPr lang="en-US" sz="2400" dirty="0" smtClean="0">
                <a:solidFill>
                  <a:schemeClr val="tx1"/>
                </a:solidFill>
              </a:rPr>
              <a:t>another friend</a:t>
            </a:r>
            <a:r>
              <a:rPr lang="en-US" sz="2400" dirty="0">
                <a:solidFill>
                  <a:schemeClr val="tx1"/>
                </a:solidFill>
              </a:rPr>
              <a:t>, </a:t>
            </a:r>
            <a:r>
              <a:rPr lang="en-US" sz="2400" dirty="0" smtClean="0">
                <a:solidFill>
                  <a:schemeClr val="tx1"/>
                </a:solidFill>
              </a:rPr>
              <a:t>so </a:t>
            </a:r>
            <a:r>
              <a:rPr lang="en-US" sz="2400" dirty="0">
                <a:solidFill>
                  <a:schemeClr val="tx1"/>
                </a:solidFill>
              </a:rPr>
              <a:t>I see why she would be </a:t>
            </a:r>
            <a:r>
              <a:rPr lang="en-US" sz="2400" dirty="0" smtClean="0">
                <a:solidFill>
                  <a:schemeClr val="tx1"/>
                </a:solidFill>
              </a:rPr>
              <a:t>appalled </a:t>
            </a:r>
          </a:p>
          <a:p>
            <a:pPr lvl="1" defTabSz="914400">
              <a:spcBef>
                <a:spcPts val="0"/>
              </a:spcBef>
              <a:spcAft>
                <a:spcPts val="0"/>
              </a:spcAft>
              <a:buClrTx/>
              <a:buSzTx/>
              <a:defRPr/>
            </a:pPr>
            <a:r>
              <a:rPr lang="en-US" sz="2400" dirty="0">
                <a:solidFill>
                  <a:schemeClr val="tx1"/>
                </a:solidFill>
              </a:rPr>
              <a:t>	</a:t>
            </a:r>
            <a:r>
              <a:rPr lang="en-US" sz="2400" dirty="0" smtClean="0">
                <a:solidFill>
                  <a:schemeClr val="tx1"/>
                </a:solidFill>
              </a:rPr>
              <a:t>and unable to respond.”</a:t>
            </a:r>
            <a:endParaRPr lang="en-US" sz="2400" dirty="0">
              <a:solidFill>
                <a:schemeClr val="tx1"/>
              </a:solidFill>
            </a:endParaRPr>
          </a:p>
          <a:p>
            <a:pPr marL="800100" lvl="1" indent="-342900" defTabSz="914400">
              <a:spcBef>
                <a:spcPts val="0"/>
              </a:spcBef>
              <a:spcAft>
                <a:spcPts val="0"/>
              </a:spcAft>
              <a:buClrTx/>
              <a:buSzTx/>
              <a:buFont typeface="Arial" panose="020B0604020202020204" pitchFamily="34" charset="0"/>
              <a:buChar char="•"/>
              <a:defRPr/>
            </a:pPr>
            <a:endParaRPr lang="en-US" sz="2400" dirty="0" smtClean="0">
              <a:solidFill>
                <a:schemeClr val="tx1"/>
              </a:solidFill>
            </a:endParaRPr>
          </a:p>
          <a:p>
            <a:pPr lvl="0" defTabSz="914400">
              <a:spcBef>
                <a:spcPts val="0"/>
              </a:spcBef>
              <a:spcAft>
                <a:spcPts val="0"/>
              </a:spcAft>
              <a:buClrTx/>
              <a:buSzTx/>
              <a:defRPr/>
            </a:pPr>
            <a:endParaRPr lang="en-US" sz="2400" dirty="0">
              <a:solidFill>
                <a:schemeClr val="tx1"/>
              </a:solidFill>
            </a:endParaRPr>
          </a:p>
        </p:txBody>
      </p:sp>
    </p:spTree>
    <p:extLst>
      <p:ext uri="{BB962C8B-B14F-4D97-AF65-F5344CB8AC3E}">
        <p14:creationId xmlns:p14="http://schemas.microsoft.com/office/powerpoint/2010/main" val="223747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 calcmode="lin" valueType="num">
                                      <p:cBhvr additive="base">
                                        <p:cTn id="2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anim calcmode="lin" valueType="num">
                                      <p:cBhvr additive="base">
                                        <p:cTn id="3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 calcmode="lin" valueType="num">
                                      <p:cBhvr additive="base">
                                        <p:cTn id="3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13" end="13"/>
                                            </p:txEl>
                                          </p:spTgt>
                                        </p:tgtEl>
                                        <p:attrNameLst>
                                          <p:attrName>style.visibility</p:attrName>
                                        </p:attrNameLst>
                                      </p:cBhvr>
                                      <p:to>
                                        <p:strVal val="visible"/>
                                      </p:to>
                                    </p:set>
                                    <p:anim calcmode="lin" valueType="num">
                                      <p:cBhvr additive="base">
                                        <p:cTn id="4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610" y="152400"/>
            <a:ext cx="11210246" cy="914400"/>
          </a:xfrm>
        </p:spPr>
        <p:txBody>
          <a:bodyPr>
            <a:normAutofit/>
          </a:bodyPr>
          <a:lstStyle/>
          <a:p>
            <a:pPr algn="ctr"/>
            <a:r>
              <a:rPr lang="en-US" sz="3600" dirty="0" smtClean="0"/>
              <a:t>Summary of in-group effects for friends </a:t>
            </a:r>
            <a:endParaRPr lang="en-US" sz="3600" dirty="0"/>
          </a:p>
        </p:txBody>
      </p:sp>
      <p:sp>
        <p:nvSpPr>
          <p:cNvPr id="3" name="Text Placeholder 2"/>
          <p:cNvSpPr>
            <a:spLocks noGrp="1"/>
          </p:cNvSpPr>
          <p:nvPr>
            <p:ph type="body" idx="1"/>
          </p:nvPr>
        </p:nvSpPr>
        <p:spPr>
          <a:xfrm>
            <a:off x="390144" y="1066799"/>
            <a:ext cx="11106913" cy="5656729"/>
          </a:xfrm>
        </p:spPr>
        <p:txBody>
          <a:bodyPr anchor="t">
            <a:normAutofit/>
          </a:bodyPr>
          <a:lstStyle/>
          <a:p>
            <a:pPr lvl="0" defTabSz="914400">
              <a:spcBef>
                <a:spcPts val="0"/>
              </a:spcBef>
              <a:spcAft>
                <a:spcPts val="0"/>
              </a:spcAft>
              <a:buClrTx/>
              <a:buSzTx/>
              <a:defRPr/>
            </a:pPr>
            <a:endParaRPr lang="en-US" sz="2400" dirty="0" smtClean="0">
              <a:solidFill>
                <a:schemeClr val="tx1"/>
              </a:solidFill>
            </a:endParaRPr>
          </a:p>
          <a:p>
            <a:pPr lvl="0" defTabSz="914400">
              <a:spcBef>
                <a:spcPts val="0"/>
              </a:spcBef>
              <a:spcAft>
                <a:spcPts val="0"/>
              </a:spcAft>
              <a:buClrTx/>
              <a:buSzTx/>
              <a:defRPr/>
            </a:pPr>
            <a:endParaRPr lang="en-US" sz="2400" dirty="0">
              <a:solidFill>
                <a:schemeClr val="tx1"/>
              </a:solidFill>
            </a:endParaRPr>
          </a:p>
          <a:p>
            <a:pPr lvl="0" defTabSz="914400">
              <a:spcBef>
                <a:spcPts val="0"/>
              </a:spcBef>
              <a:spcAft>
                <a:spcPts val="0"/>
              </a:spcAft>
              <a:buClrTx/>
              <a:buSzTx/>
              <a:defRPr/>
            </a:pPr>
            <a:r>
              <a:rPr lang="en-US" sz="2400" dirty="0" smtClean="0">
                <a:solidFill>
                  <a:schemeClr val="tx1"/>
                </a:solidFill>
              </a:rPr>
              <a:t>Friends of the victim are expected to intervene, and they elicit anger if they don’t </a:t>
            </a:r>
          </a:p>
          <a:p>
            <a:pPr lvl="0" defTabSz="914400">
              <a:spcBef>
                <a:spcPts val="0"/>
              </a:spcBef>
              <a:spcAft>
                <a:spcPts val="0"/>
              </a:spcAft>
              <a:buClrTx/>
              <a:buSzTx/>
              <a:defRPr/>
            </a:pPr>
            <a:endParaRPr lang="en-US" sz="2400" dirty="0">
              <a:solidFill>
                <a:schemeClr val="tx1"/>
              </a:solidFill>
            </a:endParaRPr>
          </a:p>
          <a:p>
            <a:pPr lvl="0" defTabSz="914400">
              <a:spcBef>
                <a:spcPts val="0"/>
              </a:spcBef>
              <a:spcAft>
                <a:spcPts val="0"/>
              </a:spcAft>
              <a:buClrTx/>
              <a:buSzTx/>
              <a:defRPr/>
            </a:pPr>
            <a:r>
              <a:rPr lang="en-US" sz="2400" dirty="0" smtClean="0">
                <a:solidFill>
                  <a:schemeClr val="tx1"/>
                </a:solidFill>
              </a:rPr>
              <a:t>Friends of the perpetrator are still “expected” to intervene, but their inaction is seen as understandable; students therefore offer more excuses for their behavior and exhibit less anger</a:t>
            </a:r>
          </a:p>
          <a:p>
            <a:pPr lvl="0" defTabSz="914400">
              <a:spcBef>
                <a:spcPts val="0"/>
              </a:spcBef>
              <a:spcAft>
                <a:spcPts val="0"/>
              </a:spcAft>
              <a:buClrTx/>
              <a:buSzTx/>
              <a:defRPr/>
            </a:pPr>
            <a:endParaRPr lang="en-US" sz="2400" dirty="0">
              <a:solidFill>
                <a:schemeClr val="tx1"/>
              </a:solidFill>
            </a:endParaRPr>
          </a:p>
          <a:p>
            <a:pPr lvl="0" defTabSz="914400">
              <a:spcBef>
                <a:spcPts val="0"/>
              </a:spcBef>
              <a:spcAft>
                <a:spcPts val="0"/>
              </a:spcAft>
              <a:buClrTx/>
              <a:buSzTx/>
              <a:defRPr/>
            </a:pPr>
            <a:r>
              <a:rPr lang="en-US" sz="2400" dirty="0" smtClean="0">
                <a:solidFill>
                  <a:schemeClr val="tx1"/>
                </a:solidFill>
              </a:rPr>
              <a:t>When people are friends with both the perpetrator and the victim, </a:t>
            </a:r>
          </a:p>
          <a:p>
            <a:pPr lvl="0" defTabSz="914400">
              <a:spcBef>
                <a:spcPts val="0"/>
              </a:spcBef>
              <a:spcAft>
                <a:spcPts val="0"/>
              </a:spcAft>
              <a:buClrTx/>
              <a:buSzTx/>
              <a:defRPr/>
            </a:pPr>
            <a:r>
              <a:rPr lang="en-US" sz="2400" dirty="0" smtClean="0">
                <a:solidFill>
                  <a:schemeClr val="tx1"/>
                </a:solidFill>
              </a:rPr>
              <a:t>the expectation for intervention declines rather markedly</a:t>
            </a:r>
          </a:p>
          <a:p>
            <a:pPr lvl="0" defTabSz="914400">
              <a:spcBef>
                <a:spcPts val="0"/>
              </a:spcBef>
              <a:spcAft>
                <a:spcPts val="0"/>
              </a:spcAft>
              <a:buClrTx/>
              <a:buSzTx/>
              <a:defRPr/>
            </a:pPr>
            <a:endParaRPr lang="en-US" sz="2400" dirty="0" smtClean="0">
              <a:solidFill>
                <a:schemeClr val="tx1"/>
              </a:solidFill>
            </a:endParaRPr>
          </a:p>
          <a:p>
            <a:pPr marL="800100" lvl="1" indent="-342900" defTabSz="914400">
              <a:spcBef>
                <a:spcPts val="0"/>
              </a:spcBef>
              <a:spcAft>
                <a:spcPts val="0"/>
              </a:spcAft>
              <a:buClrTx/>
              <a:buSzTx/>
              <a:buFont typeface="Arial" panose="020B0604020202020204" pitchFamily="34" charset="0"/>
              <a:buChar char="•"/>
              <a:defRPr/>
            </a:pPr>
            <a:endParaRPr lang="en-US" sz="2400" dirty="0" smtClean="0">
              <a:solidFill>
                <a:schemeClr val="tx1"/>
              </a:solidFill>
            </a:endParaRPr>
          </a:p>
          <a:p>
            <a:pPr lvl="0" defTabSz="914400">
              <a:spcBef>
                <a:spcPts val="0"/>
              </a:spcBef>
              <a:spcAft>
                <a:spcPts val="0"/>
              </a:spcAft>
              <a:buClrTx/>
              <a:buSzTx/>
              <a:defRPr/>
            </a:pPr>
            <a:endParaRPr lang="en-US" sz="2400" dirty="0">
              <a:solidFill>
                <a:schemeClr val="tx1"/>
              </a:solidFill>
            </a:endParaRPr>
          </a:p>
        </p:txBody>
      </p:sp>
    </p:spTree>
    <p:extLst>
      <p:ext uri="{BB962C8B-B14F-4D97-AF65-F5344CB8AC3E}">
        <p14:creationId xmlns:p14="http://schemas.microsoft.com/office/powerpoint/2010/main" val="9929993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610" y="152400"/>
            <a:ext cx="11210246" cy="914400"/>
          </a:xfrm>
        </p:spPr>
        <p:txBody>
          <a:bodyPr>
            <a:normAutofit/>
          </a:bodyPr>
          <a:lstStyle/>
          <a:p>
            <a:pPr algn="ctr"/>
            <a:r>
              <a:rPr lang="en-US" sz="3600" dirty="0" smtClean="0"/>
              <a:t>The Role of gender: a Skills deficit </a:t>
            </a:r>
            <a:endParaRPr lang="en-US" sz="3600" dirty="0"/>
          </a:p>
        </p:txBody>
      </p:sp>
      <p:sp>
        <p:nvSpPr>
          <p:cNvPr id="3" name="Text Placeholder 2"/>
          <p:cNvSpPr>
            <a:spLocks noGrp="1"/>
          </p:cNvSpPr>
          <p:nvPr>
            <p:ph type="body" idx="1"/>
          </p:nvPr>
        </p:nvSpPr>
        <p:spPr>
          <a:xfrm>
            <a:off x="390144" y="1165412"/>
            <a:ext cx="11106913" cy="5414682"/>
          </a:xfrm>
        </p:spPr>
        <p:txBody>
          <a:bodyPr anchor="t">
            <a:normAutofit/>
          </a:bodyPr>
          <a:lstStyle/>
          <a:p>
            <a:pPr lvl="0" defTabSz="914400">
              <a:spcBef>
                <a:spcPts val="0"/>
              </a:spcBef>
              <a:spcAft>
                <a:spcPts val="0"/>
              </a:spcAft>
              <a:buClrTx/>
              <a:buSzTx/>
              <a:defRPr/>
            </a:pPr>
            <a:r>
              <a:rPr lang="en-US" sz="2400" dirty="0" smtClean="0">
                <a:solidFill>
                  <a:schemeClr val="tx1"/>
                </a:solidFill>
              </a:rPr>
              <a:t>Female respondents suggest female bystanders lack the knowledge and skills necessary for intervention (scenarios 1, 5, &amp; 6)</a:t>
            </a:r>
          </a:p>
          <a:p>
            <a:pPr marL="800100" lvl="1" indent="-342900" defTabSz="914400">
              <a:spcBef>
                <a:spcPts val="0"/>
              </a:spcBef>
              <a:spcAft>
                <a:spcPts val="0"/>
              </a:spcAft>
              <a:buClrTx/>
              <a:buSzTx/>
              <a:buFont typeface="Arial" panose="020B0604020202020204" pitchFamily="34" charset="0"/>
              <a:buChar char="•"/>
              <a:defRPr/>
            </a:pPr>
            <a:endParaRPr lang="en-US" sz="2400" dirty="0" smtClean="0">
              <a:solidFill>
                <a:schemeClr val="tx1"/>
              </a:solidFill>
            </a:endParaRPr>
          </a:p>
          <a:p>
            <a:pPr marL="800100" lvl="1" indent="-342900" defTabSz="914400">
              <a:spcBef>
                <a:spcPts val="0"/>
              </a:spcBef>
              <a:spcAft>
                <a:spcPts val="0"/>
              </a:spcAft>
              <a:buClrTx/>
              <a:buSzTx/>
              <a:buFont typeface="Arial" panose="020B0604020202020204" pitchFamily="34" charset="0"/>
              <a:buChar char="•"/>
              <a:defRPr/>
            </a:pPr>
            <a:r>
              <a:rPr lang="en-US" sz="2400" dirty="0" smtClean="0">
                <a:solidFill>
                  <a:schemeClr val="tx1"/>
                </a:solidFill>
              </a:rPr>
              <a:t>“I think she just didn’t know what to do</a:t>
            </a:r>
            <a:r>
              <a:rPr lang="en-US" sz="2400" dirty="0" smtClean="0">
                <a:solidFill>
                  <a:schemeClr val="tx1"/>
                </a:solidFill>
              </a:rPr>
              <a:t>.”</a:t>
            </a:r>
          </a:p>
          <a:p>
            <a:pPr marL="800100" lvl="1" indent="-342900" defTabSz="914400">
              <a:spcBef>
                <a:spcPts val="0"/>
              </a:spcBef>
              <a:spcAft>
                <a:spcPts val="0"/>
              </a:spcAft>
              <a:buClrTx/>
              <a:buSzTx/>
              <a:buFont typeface="Arial" panose="020B0604020202020204" pitchFamily="34" charset="0"/>
              <a:buChar char="•"/>
              <a:defRPr/>
            </a:pPr>
            <a:endParaRPr lang="en-US" sz="2400" dirty="0">
              <a:solidFill>
                <a:schemeClr val="tx1"/>
              </a:solidFill>
            </a:endParaRPr>
          </a:p>
          <a:p>
            <a:pPr marL="800100" lvl="1" indent="-342900" defTabSz="914400">
              <a:spcBef>
                <a:spcPts val="0"/>
              </a:spcBef>
              <a:spcAft>
                <a:spcPts val="0"/>
              </a:spcAft>
              <a:buClrTx/>
              <a:buSzTx/>
              <a:buFont typeface="Arial" panose="020B0604020202020204" pitchFamily="34" charset="0"/>
              <a:buChar char="•"/>
              <a:defRPr/>
            </a:pPr>
            <a:r>
              <a:rPr lang="en-US" sz="2400" dirty="0" smtClean="0">
                <a:solidFill>
                  <a:schemeClr val="tx1"/>
                </a:solidFill>
              </a:rPr>
              <a:t>“</a:t>
            </a:r>
            <a:r>
              <a:rPr lang="en-US" sz="2400" dirty="0">
                <a:solidFill>
                  <a:schemeClr val="tx1"/>
                </a:solidFill>
              </a:rPr>
              <a:t>People aren’t usually equipped with the right information or skill set to handle situations like this</a:t>
            </a:r>
            <a:r>
              <a:rPr lang="en-US" sz="2400" dirty="0" smtClean="0">
                <a:solidFill>
                  <a:schemeClr val="tx1"/>
                </a:solidFill>
              </a:rPr>
              <a:t>.”</a:t>
            </a:r>
          </a:p>
          <a:p>
            <a:pPr marL="800100" lvl="1" indent="-342900" defTabSz="914400">
              <a:spcBef>
                <a:spcPts val="0"/>
              </a:spcBef>
              <a:spcAft>
                <a:spcPts val="0"/>
              </a:spcAft>
              <a:buClrTx/>
              <a:buSzTx/>
              <a:buFont typeface="Arial" panose="020B0604020202020204" pitchFamily="34" charset="0"/>
              <a:buChar char="•"/>
              <a:defRPr/>
            </a:pPr>
            <a:endParaRPr lang="en-US" sz="2400" dirty="0" smtClean="0">
              <a:solidFill>
                <a:schemeClr val="tx1"/>
              </a:solidFill>
            </a:endParaRPr>
          </a:p>
          <a:p>
            <a:pPr marL="800100" lvl="1" indent="-342900" defTabSz="914400">
              <a:spcBef>
                <a:spcPts val="0"/>
              </a:spcBef>
              <a:spcAft>
                <a:spcPts val="0"/>
              </a:spcAft>
              <a:buClrTx/>
              <a:buSzTx/>
              <a:buFont typeface="Arial" panose="020B0604020202020204" pitchFamily="34" charset="0"/>
              <a:buChar char="•"/>
              <a:defRPr/>
            </a:pPr>
            <a:r>
              <a:rPr lang="en-US" sz="2400" dirty="0" smtClean="0">
                <a:solidFill>
                  <a:schemeClr val="tx1"/>
                </a:solidFill>
              </a:rPr>
              <a:t>“</a:t>
            </a:r>
            <a:r>
              <a:rPr lang="en-US" sz="2400" dirty="0">
                <a:solidFill>
                  <a:schemeClr val="tx1"/>
                </a:solidFill>
              </a:rPr>
              <a:t>She probably doesn’t know what to do – maybe she’s </a:t>
            </a:r>
            <a:endParaRPr lang="en-US" sz="2400" dirty="0" smtClean="0">
              <a:solidFill>
                <a:schemeClr val="tx1"/>
              </a:solidFill>
            </a:endParaRPr>
          </a:p>
          <a:p>
            <a:pPr lvl="1" defTabSz="914400">
              <a:spcBef>
                <a:spcPts val="0"/>
              </a:spcBef>
              <a:spcAft>
                <a:spcPts val="0"/>
              </a:spcAft>
              <a:buClrTx/>
              <a:buSzTx/>
              <a:defRPr/>
            </a:pPr>
            <a:r>
              <a:rPr lang="en-US" sz="2400" dirty="0">
                <a:solidFill>
                  <a:schemeClr val="tx1"/>
                </a:solidFill>
              </a:rPr>
              <a:t>	</a:t>
            </a:r>
            <a:r>
              <a:rPr lang="en-US" sz="2400" dirty="0" smtClean="0">
                <a:solidFill>
                  <a:schemeClr val="tx1"/>
                </a:solidFill>
              </a:rPr>
              <a:t>just </a:t>
            </a:r>
            <a:r>
              <a:rPr lang="en-US" sz="2400" dirty="0">
                <a:solidFill>
                  <a:schemeClr val="tx1"/>
                </a:solidFill>
              </a:rPr>
              <a:t>never experienced anything like that before.”</a:t>
            </a:r>
          </a:p>
          <a:p>
            <a:pPr lvl="1" defTabSz="914400">
              <a:spcBef>
                <a:spcPts val="0"/>
              </a:spcBef>
              <a:spcAft>
                <a:spcPts val="0"/>
              </a:spcAft>
              <a:buClrTx/>
              <a:buSzTx/>
              <a:defRPr/>
            </a:pPr>
            <a:endParaRPr lang="en-US" sz="2400" dirty="0">
              <a:solidFill>
                <a:schemeClr val="tx1"/>
              </a:solidFill>
            </a:endParaRPr>
          </a:p>
          <a:p>
            <a:pPr lvl="1" defTabSz="914400">
              <a:spcBef>
                <a:spcPts val="0"/>
              </a:spcBef>
              <a:spcAft>
                <a:spcPts val="0"/>
              </a:spcAft>
              <a:buClrTx/>
              <a:buSzTx/>
              <a:defRPr/>
            </a:pPr>
            <a:endParaRPr lang="en-US" sz="2400" dirty="0" smtClean="0">
              <a:solidFill>
                <a:schemeClr val="tx1"/>
              </a:solidFill>
            </a:endParaRPr>
          </a:p>
          <a:p>
            <a:pPr lvl="0" defTabSz="914400">
              <a:spcBef>
                <a:spcPts val="0"/>
              </a:spcBef>
              <a:spcAft>
                <a:spcPts val="0"/>
              </a:spcAft>
              <a:buClrTx/>
              <a:buSzTx/>
              <a:defRPr/>
            </a:pPr>
            <a:endParaRPr lang="en-US" sz="2400" dirty="0">
              <a:solidFill>
                <a:schemeClr val="tx1"/>
              </a:solidFill>
            </a:endParaRPr>
          </a:p>
        </p:txBody>
      </p:sp>
    </p:spTree>
    <p:extLst>
      <p:ext uri="{BB962C8B-B14F-4D97-AF65-F5344CB8AC3E}">
        <p14:creationId xmlns:p14="http://schemas.microsoft.com/office/powerpoint/2010/main" val="2180944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610" y="152400"/>
            <a:ext cx="11210246" cy="914400"/>
          </a:xfrm>
        </p:spPr>
        <p:txBody>
          <a:bodyPr>
            <a:normAutofit/>
          </a:bodyPr>
          <a:lstStyle/>
          <a:p>
            <a:pPr algn="ctr"/>
            <a:r>
              <a:rPr lang="en-US" sz="3600" dirty="0" smtClean="0"/>
              <a:t>The Role of Gender: Behavior comparisons </a:t>
            </a:r>
            <a:endParaRPr lang="en-US" sz="3600" dirty="0"/>
          </a:p>
        </p:txBody>
      </p:sp>
      <p:sp>
        <p:nvSpPr>
          <p:cNvPr id="3" name="Text Placeholder 2"/>
          <p:cNvSpPr>
            <a:spLocks noGrp="1"/>
          </p:cNvSpPr>
          <p:nvPr>
            <p:ph type="body" idx="1"/>
          </p:nvPr>
        </p:nvSpPr>
        <p:spPr>
          <a:xfrm>
            <a:off x="390144" y="1066799"/>
            <a:ext cx="11106913" cy="5549153"/>
          </a:xfrm>
        </p:spPr>
        <p:txBody>
          <a:bodyPr anchor="t">
            <a:normAutofit/>
          </a:bodyPr>
          <a:lstStyle/>
          <a:p>
            <a:pPr lvl="0" defTabSz="914400">
              <a:spcBef>
                <a:spcPts val="0"/>
              </a:spcBef>
              <a:spcAft>
                <a:spcPts val="0"/>
              </a:spcAft>
              <a:buClrTx/>
              <a:buSzTx/>
              <a:defRPr/>
            </a:pPr>
            <a:r>
              <a:rPr lang="en-US" sz="2400" dirty="0" smtClean="0">
                <a:solidFill>
                  <a:schemeClr val="tx1"/>
                </a:solidFill>
              </a:rPr>
              <a:t>Female respondents used positive in-group behavior comparisons to explain bystanders’ inaction (scenarios 1 &amp; 5)</a:t>
            </a:r>
          </a:p>
          <a:p>
            <a:pPr marL="800100" lvl="1" indent="-342900" defTabSz="914400">
              <a:spcBef>
                <a:spcPts val="0"/>
              </a:spcBef>
              <a:spcAft>
                <a:spcPts val="0"/>
              </a:spcAft>
              <a:buClrTx/>
              <a:buSzTx/>
              <a:buFont typeface="Arial" panose="020B0604020202020204" pitchFamily="34" charset="0"/>
              <a:buChar char="•"/>
              <a:defRPr/>
            </a:pPr>
            <a:endParaRPr lang="en-US" sz="2400" dirty="0" smtClean="0">
              <a:solidFill>
                <a:schemeClr val="tx1"/>
              </a:solidFill>
            </a:endParaRPr>
          </a:p>
          <a:p>
            <a:pPr marL="800100" lvl="1" indent="-342900" defTabSz="914400">
              <a:spcBef>
                <a:spcPts val="0"/>
              </a:spcBef>
              <a:spcAft>
                <a:spcPts val="0"/>
              </a:spcAft>
              <a:buClrTx/>
              <a:buSzTx/>
              <a:buFont typeface="Arial" panose="020B0604020202020204" pitchFamily="34" charset="0"/>
              <a:buChar char="•"/>
              <a:defRPr/>
            </a:pPr>
            <a:r>
              <a:rPr lang="en-US" sz="2400" dirty="0" smtClean="0">
                <a:solidFill>
                  <a:schemeClr val="tx1"/>
                </a:solidFill>
              </a:rPr>
              <a:t>“Abby was appalled and stunned. That’s  how I would feel. Honestly, I wouldn’t have known what to do either.”</a:t>
            </a:r>
          </a:p>
          <a:p>
            <a:pPr marL="800100" lvl="1" indent="-342900" defTabSz="914400">
              <a:spcBef>
                <a:spcPts val="0"/>
              </a:spcBef>
              <a:spcAft>
                <a:spcPts val="0"/>
              </a:spcAft>
              <a:buClrTx/>
              <a:buSzTx/>
              <a:buFont typeface="Arial" panose="020B0604020202020204" pitchFamily="34" charset="0"/>
              <a:buChar char="•"/>
              <a:defRPr/>
            </a:pPr>
            <a:endParaRPr lang="en-US" sz="2400" dirty="0" smtClean="0">
              <a:solidFill>
                <a:schemeClr val="tx1"/>
              </a:solidFill>
            </a:endParaRPr>
          </a:p>
          <a:p>
            <a:pPr marL="800100" lvl="1" indent="-342900" defTabSz="914400">
              <a:spcBef>
                <a:spcPts val="0"/>
              </a:spcBef>
              <a:spcAft>
                <a:spcPts val="0"/>
              </a:spcAft>
              <a:buClrTx/>
              <a:buSzTx/>
              <a:buFont typeface="Arial" panose="020B0604020202020204" pitchFamily="34" charset="0"/>
              <a:buChar char="•"/>
              <a:defRPr/>
            </a:pPr>
            <a:r>
              <a:rPr lang="en-US" sz="2400" dirty="0" smtClean="0">
                <a:solidFill>
                  <a:schemeClr val="tx1"/>
                </a:solidFill>
              </a:rPr>
              <a:t>“I wouldn’t really know what to do either. I’d be kind of shocked and it would be kind of awkward too. You know, what would I do?”</a:t>
            </a:r>
          </a:p>
          <a:p>
            <a:pPr marL="800100" lvl="1" indent="-342900" defTabSz="914400">
              <a:spcBef>
                <a:spcPts val="0"/>
              </a:spcBef>
              <a:spcAft>
                <a:spcPts val="0"/>
              </a:spcAft>
              <a:buClrTx/>
              <a:buSzTx/>
              <a:buFont typeface="Arial" panose="020B0604020202020204" pitchFamily="34" charset="0"/>
              <a:buChar char="•"/>
              <a:defRPr/>
            </a:pPr>
            <a:endParaRPr lang="en-US" sz="2400" dirty="0" smtClean="0">
              <a:solidFill>
                <a:schemeClr val="tx1"/>
              </a:solidFill>
            </a:endParaRPr>
          </a:p>
          <a:p>
            <a:pPr marL="800100" lvl="1" indent="-342900" defTabSz="914400">
              <a:spcBef>
                <a:spcPts val="0"/>
              </a:spcBef>
              <a:spcAft>
                <a:spcPts val="0"/>
              </a:spcAft>
              <a:buClrTx/>
              <a:buSzTx/>
              <a:buFont typeface="Arial" panose="020B0604020202020204" pitchFamily="34" charset="0"/>
              <a:buChar char="•"/>
              <a:defRPr/>
            </a:pPr>
            <a:r>
              <a:rPr lang="en-US" sz="2400" dirty="0" smtClean="0">
                <a:solidFill>
                  <a:schemeClr val="tx1"/>
                </a:solidFill>
              </a:rPr>
              <a:t>“If this were applied to me I think it makes complete sense that </a:t>
            </a:r>
          </a:p>
          <a:p>
            <a:pPr lvl="1" defTabSz="914400">
              <a:spcBef>
                <a:spcPts val="0"/>
              </a:spcBef>
              <a:spcAft>
                <a:spcPts val="0"/>
              </a:spcAft>
              <a:buClrTx/>
              <a:buSzTx/>
              <a:defRPr/>
            </a:pPr>
            <a:r>
              <a:rPr lang="en-US" sz="2400" dirty="0">
                <a:solidFill>
                  <a:schemeClr val="tx1"/>
                </a:solidFill>
              </a:rPr>
              <a:t>	</a:t>
            </a:r>
            <a:r>
              <a:rPr lang="en-US" sz="2400" dirty="0" smtClean="0">
                <a:solidFill>
                  <a:schemeClr val="tx1"/>
                </a:solidFill>
              </a:rPr>
              <a:t>she</a:t>
            </a:r>
            <a:r>
              <a:rPr lang="en-US" sz="2400" dirty="0">
                <a:solidFill>
                  <a:schemeClr val="tx1"/>
                </a:solidFill>
              </a:rPr>
              <a:t> </a:t>
            </a:r>
            <a:r>
              <a:rPr lang="en-US" sz="2400" dirty="0" smtClean="0">
                <a:solidFill>
                  <a:schemeClr val="tx1"/>
                </a:solidFill>
              </a:rPr>
              <a:t>gets distracted by party-goers. So that’s why it’s hard. I </a:t>
            </a:r>
          </a:p>
          <a:p>
            <a:pPr lvl="1" defTabSz="914400">
              <a:spcBef>
                <a:spcPts val="0"/>
              </a:spcBef>
              <a:spcAft>
                <a:spcPts val="0"/>
              </a:spcAft>
              <a:buClrTx/>
              <a:buSzTx/>
              <a:defRPr/>
            </a:pPr>
            <a:r>
              <a:rPr lang="en-US" sz="2400" dirty="0">
                <a:solidFill>
                  <a:schemeClr val="tx1"/>
                </a:solidFill>
              </a:rPr>
              <a:t>	</a:t>
            </a:r>
            <a:r>
              <a:rPr lang="en-US" sz="2400" dirty="0" smtClean="0">
                <a:solidFill>
                  <a:schemeClr val="tx1"/>
                </a:solidFill>
              </a:rPr>
              <a:t>don’t want to put blame on [Beth].”</a:t>
            </a:r>
          </a:p>
          <a:p>
            <a:pPr lvl="0" defTabSz="914400">
              <a:spcBef>
                <a:spcPts val="0"/>
              </a:spcBef>
              <a:spcAft>
                <a:spcPts val="0"/>
              </a:spcAft>
              <a:buClrTx/>
              <a:buSzTx/>
              <a:defRPr/>
            </a:pPr>
            <a:endParaRPr lang="en-US" sz="2400" dirty="0">
              <a:solidFill>
                <a:schemeClr val="tx1"/>
              </a:solidFill>
            </a:endParaRPr>
          </a:p>
        </p:txBody>
      </p:sp>
    </p:spTree>
    <p:extLst>
      <p:ext uri="{BB962C8B-B14F-4D97-AF65-F5344CB8AC3E}">
        <p14:creationId xmlns:p14="http://schemas.microsoft.com/office/powerpoint/2010/main" val="2733023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 calcmode="lin" valueType="num">
                                      <p:cBhvr additive="base">
                                        <p:cTn id="2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610" y="152400"/>
            <a:ext cx="11210246" cy="1192306"/>
          </a:xfrm>
        </p:spPr>
        <p:txBody>
          <a:bodyPr>
            <a:normAutofit/>
          </a:bodyPr>
          <a:lstStyle/>
          <a:p>
            <a:pPr algn="ctr"/>
            <a:r>
              <a:rPr lang="en-US" sz="3600" dirty="0" smtClean="0"/>
              <a:t>The role of social norms: bro codes </a:t>
            </a:r>
            <a:endParaRPr lang="en-US" sz="3600" dirty="0"/>
          </a:p>
        </p:txBody>
      </p:sp>
      <p:sp>
        <p:nvSpPr>
          <p:cNvPr id="3" name="Text Placeholder 2"/>
          <p:cNvSpPr>
            <a:spLocks noGrp="1"/>
          </p:cNvSpPr>
          <p:nvPr>
            <p:ph type="body" idx="1"/>
          </p:nvPr>
        </p:nvSpPr>
        <p:spPr>
          <a:xfrm>
            <a:off x="390144" y="1326776"/>
            <a:ext cx="11106913" cy="5307106"/>
          </a:xfrm>
        </p:spPr>
        <p:txBody>
          <a:bodyPr anchor="t">
            <a:normAutofit lnSpcReduction="10000"/>
          </a:bodyPr>
          <a:lstStyle/>
          <a:p>
            <a:pPr lvl="0" defTabSz="914400">
              <a:spcBef>
                <a:spcPts val="0"/>
              </a:spcBef>
              <a:spcAft>
                <a:spcPts val="0"/>
              </a:spcAft>
              <a:buClrTx/>
              <a:buSzTx/>
              <a:defRPr/>
            </a:pPr>
            <a:r>
              <a:rPr lang="en-US" sz="2400" dirty="0" smtClean="0">
                <a:solidFill>
                  <a:schemeClr val="tx1"/>
                </a:solidFill>
              </a:rPr>
              <a:t>Both male and female respondents say male bystander inaction is a consequence of male-specific norms (scenarios 2, 3, &amp; 4)</a:t>
            </a:r>
          </a:p>
          <a:p>
            <a:pPr marL="800100" lvl="1" indent="-342900" defTabSz="914400">
              <a:spcBef>
                <a:spcPts val="0"/>
              </a:spcBef>
              <a:spcAft>
                <a:spcPts val="0"/>
              </a:spcAft>
              <a:buClrTx/>
              <a:buSzTx/>
              <a:buFont typeface="Arial" panose="020B0604020202020204" pitchFamily="34" charset="0"/>
              <a:buChar char="•"/>
              <a:defRPr/>
            </a:pPr>
            <a:endParaRPr lang="en-US" sz="2400" dirty="0" smtClean="0">
              <a:solidFill>
                <a:schemeClr val="tx1"/>
              </a:solidFill>
            </a:endParaRPr>
          </a:p>
          <a:p>
            <a:pPr marL="800100" lvl="1" indent="-342900" defTabSz="914400">
              <a:spcBef>
                <a:spcPts val="0"/>
              </a:spcBef>
              <a:spcAft>
                <a:spcPts val="0"/>
              </a:spcAft>
              <a:buClrTx/>
              <a:buSzTx/>
              <a:buFont typeface="Arial" panose="020B0604020202020204" pitchFamily="34" charset="0"/>
              <a:buChar char="•"/>
              <a:defRPr/>
            </a:pPr>
            <a:r>
              <a:rPr lang="en-US" sz="2400" dirty="0" smtClean="0">
                <a:solidFill>
                  <a:schemeClr val="tx1"/>
                </a:solidFill>
              </a:rPr>
              <a:t>“Kevin </a:t>
            </a:r>
            <a:r>
              <a:rPr lang="en-US" sz="2400" dirty="0">
                <a:solidFill>
                  <a:schemeClr val="tx1"/>
                </a:solidFill>
              </a:rPr>
              <a:t>didn’t help because he’s a friend of John’s and guys have this thing like ‘</a:t>
            </a:r>
            <a:r>
              <a:rPr lang="en-US" sz="2400" dirty="0" err="1">
                <a:solidFill>
                  <a:schemeClr val="tx1"/>
                </a:solidFill>
              </a:rPr>
              <a:t>oooh</a:t>
            </a:r>
            <a:r>
              <a:rPr lang="en-US" sz="2400" dirty="0">
                <a:solidFill>
                  <a:schemeClr val="tx1"/>
                </a:solidFill>
              </a:rPr>
              <a:t>, get girls,’ you know? It’s kind of like a game and it’s just part of a bro friendship</a:t>
            </a:r>
            <a:r>
              <a:rPr lang="en-US" sz="2400" dirty="0" smtClean="0">
                <a:solidFill>
                  <a:schemeClr val="tx1"/>
                </a:solidFill>
              </a:rPr>
              <a:t>. He didn’t want to make John mad.”</a:t>
            </a:r>
          </a:p>
          <a:p>
            <a:pPr marL="800100" lvl="1" indent="-342900" defTabSz="914400">
              <a:spcBef>
                <a:spcPts val="0"/>
              </a:spcBef>
              <a:spcAft>
                <a:spcPts val="0"/>
              </a:spcAft>
              <a:buClrTx/>
              <a:buSzTx/>
              <a:buFont typeface="Arial" panose="020B0604020202020204" pitchFamily="34" charset="0"/>
              <a:buChar char="•"/>
              <a:defRPr/>
            </a:pPr>
            <a:endParaRPr lang="en-US" sz="2400" dirty="0" smtClean="0">
              <a:solidFill>
                <a:schemeClr val="tx1"/>
              </a:solidFill>
            </a:endParaRPr>
          </a:p>
          <a:p>
            <a:pPr marL="800100" lvl="1" indent="-342900" defTabSz="914400">
              <a:spcBef>
                <a:spcPts val="0"/>
              </a:spcBef>
              <a:spcAft>
                <a:spcPts val="0"/>
              </a:spcAft>
              <a:buClrTx/>
              <a:buSzTx/>
              <a:buFont typeface="Arial" panose="020B0604020202020204" pitchFamily="34" charset="0"/>
              <a:buChar char="•"/>
              <a:defRPr/>
            </a:pPr>
            <a:r>
              <a:rPr lang="en-US" sz="2400" dirty="0" smtClean="0">
                <a:solidFill>
                  <a:schemeClr val="tx1"/>
                </a:solidFill>
              </a:rPr>
              <a:t>“I think [Trevor] would probably be like, ‘</a:t>
            </a:r>
            <a:r>
              <a:rPr lang="en-US" sz="2400" dirty="0" err="1" smtClean="0">
                <a:solidFill>
                  <a:schemeClr val="tx1"/>
                </a:solidFill>
              </a:rPr>
              <a:t>yo</a:t>
            </a:r>
            <a:r>
              <a:rPr lang="en-US" sz="2400" dirty="0" smtClean="0">
                <a:solidFill>
                  <a:schemeClr val="tx1"/>
                </a:solidFill>
              </a:rPr>
              <a:t>, that’s not cool that you didn’t let me score with this girl’. He’d be angry.”</a:t>
            </a:r>
          </a:p>
          <a:p>
            <a:pPr marL="800100" lvl="1" indent="-342900" defTabSz="914400">
              <a:spcBef>
                <a:spcPts val="0"/>
              </a:spcBef>
              <a:spcAft>
                <a:spcPts val="0"/>
              </a:spcAft>
              <a:buClrTx/>
              <a:buSzTx/>
              <a:buFont typeface="Arial" panose="020B0604020202020204" pitchFamily="34" charset="0"/>
              <a:buChar char="•"/>
              <a:defRPr/>
            </a:pPr>
            <a:endParaRPr lang="en-US" sz="2400" dirty="0" smtClean="0">
              <a:solidFill>
                <a:schemeClr val="tx1"/>
              </a:solidFill>
            </a:endParaRPr>
          </a:p>
          <a:p>
            <a:pPr marL="800100" lvl="1" indent="-342900" defTabSz="914400">
              <a:spcBef>
                <a:spcPts val="0"/>
              </a:spcBef>
              <a:spcAft>
                <a:spcPts val="0"/>
              </a:spcAft>
              <a:buClrTx/>
              <a:buSzTx/>
              <a:buFont typeface="Arial" panose="020B0604020202020204" pitchFamily="34" charset="0"/>
              <a:buChar char="•"/>
              <a:defRPr/>
            </a:pPr>
            <a:r>
              <a:rPr lang="en-US" sz="2400" dirty="0" smtClean="0">
                <a:solidFill>
                  <a:schemeClr val="tx1"/>
                </a:solidFill>
              </a:rPr>
              <a:t>“A guy is taught that you just keep going for it and friends</a:t>
            </a:r>
          </a:p>
          <a:p>
            <a:pPr lvl="1" defTabSz="914400">
              <a:spcBef>
                <a:spcPts val="0"/>
              </a:spcBef>
              <a:spcAft>
                <a:spcPts val="0"/>
              </a:spcAft>
              <a:buClrTx/>
              <a:buSzTx/>
              <a:defRPr/>
            </a:pPr>
            <a:r>
              <a:rPr lang="en-US" sz="2400" dirty="0">
                <a:solidFill>
                  <a:schemeClr val="tx1"/>
                </a:solidFill>
              </a:rPr>
              <a:t>	</a:t>
            </a:r>
            <a:r>
              <a:rPr lang="en-US" sz="2400" dirty="0" smtClean="0">
                <a:solidFill>
                  <a:schemeClr val="tx1"/>
                </a:solidFill>
              </a:rPr>
              <a:t>are not supposed to call him out on it. It’s a bros thing.”</a:t>
            </a:r>
          </a:p>
          <a:p>
            <a:pPr marL="800100" lvl="1" indent="-342900" defTabSz="914400">
              <a:spcBef>
                <a:spcPts val="0"/>
              </a:spcBef>
              <a:spcAft>
                <a:spcPts val="0"/>
              </a:spcAft>
              <a:buClrTx/>
              <a:buSzTx/>
              <a:buFont typeface="Arial" panose="020B0604020202020204" pitchFamily="34" charset="0"/>
              <a:buChar char="•"/>
              <a:defRPr/>
            </a:pPr>
            <a:endParaRPr lang="en-US" sz="2400" dirty="0" smtClean="0">
              <a:solidFill>
                <a:schemeClr val="tx1"/>
              </a:solidFill>
            </a:endParaRPr>
          </a:p>
          <a:p>
            <a:pPr marL="800100" lvl="1" indent="-342900" defTabSz="914400">
              <a:spcBef>
                <a:spcPts val="0"/>
              </a:spcBef>
              <a:spcAft>
                <a:spcPts val="0"/>
              </a:spcAft>
              <a:buClrTx/>
              <a:buSzTx/>
              <a:buFont typeface="Arial" panose="020B0604020202020204" pitchFamily="34" charset="0"/>
              <a:buChar char="•"/>
              <a:defRPr/>
            </a:pPr>
            <a:r>
              <a:rPr lang="en-US" sz="2400" dirty="0" smtClean="0">
                <a:solidFill>
                  <a:schemeClr val="tx1"/>
                </a:solidFill>
              </a:rPr>
              <a:t>“To use the slang ‘guy code,’ Austin didn’t want to</a:t>
            </a:r>
          </a:p>
          <a:p>
            <a:pPr lvl="1" defTabSz="914400">
              <a:spcBef>
                <a:spcPts val="0"/>
              </a:spcBef>
              <a:spcAft>
                <a:spcPts val="0"/>
              </a:spcAft>
              <a:buClrTx/>
              <a:buSzTx/>
              <a:defRPr/>
            </a:pPr>
            <a:r>
              <a:rPr lang="en-US" sz="2400" dirty="0">
                <a:solidFill>
                  <a:schemeClr val="tx1"/>
                </a:solidFill>
              </a:rPr>
              <a:t>	</a:t>
            </a:r>
            <a:r>
              <a:rPr lang="en-US" sz="2400" dirty="0" smtClean="0">
                <a:solidFill>
                  <a:schemeClr val="tx1"/>
                </a:solidFill>
              </a:rPr>
              <a:t>step in or ‘cock block’ Cory from what he wanted.” </a:t>
            </a:r>
          </a:p>
          <a:p>
            <a:pPr lvl="1" defTabSz="914400">
              <a:spcBef>
                <a:spcPts val="0"/>
              </a:spcBef>
              <a:spcAft>
                <a:spcPts val="0"/>
              </a:spcAft>
              <a:buClrTx/>
              <a:buSzTx/>
              <a:defRPr/>
            </a:pPr>
            <a:endParaRPr lang="en-US" sz="2400" dirty="0">
              <a:solidFill>
                <a:schemeClr val="tx1"/>
              </a:solidFill>
            </a:endParaRPr>
          </a:p>
          <a:p>
            <a:pPr marL="800100" lvl="1" indent="-342900" defTabSz="914400">
              <a:spcBef>
                <a:spcPts val="0"/>
              </a:spcBef>
              <a:spcAft>
                <a:spcPts val="0"/>
              </a:spcAft>
              <a:buClrTx/>
              <a:buSzTx/>
              <a:buFont typeface="Arial" panose="020B0604020202020204" pitchFamily="34" charset="0"/>
              <a:buChar char="•"/>
              <a:defRPr/>
            </a:pPr>
            <a:endParaRPr lang="en-US" sz="2400" dirty="0" smtClean="0">
              <a:solidFill>
                <a:schemeClr val="tx1"/>
              </a:solidFill>
            </a:endParaRPr>
          </a:p>
          <a:p>
            <a:pPr lvl="0" defTabSz="914400">
              <a:spcBef>
                <a:spcPts val="0"/>
              </a:spcBef>
              <a:spcAft>
                <a:spcPts val="0"/>
              </a:spcAft>
              <a:buClrTx/>
              <a:buSzTx/>
              <a:defRPr/>
            </a:pPr>
            <a:endParaRPr lang="en-US" sz="2400" dirty="0">
              <a:solidFill>
                <a:schemeClr val="tx1"/>
              </a:solidFill>
            </a:endParaRPr>
          </a:p>
        </p:txBody>
      </p:sp>
    </p:spTree>
    <p:extLst>
      <p:ext uri="{BB962C8B-B14F-4D97-AF65-F5344CB8AC3E}">
        <p14:creationId xmlns:p14="http://schemas.microsoft.com/office/powerpoint/2010/main" val="2262538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 calcmode="lin" valueType="num">
                                      <p:cBhvr additive="base">
                                        <p:cTn id="2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 calcmode="lin" valueType="num">
                                      <p:cBhvr additive="base">
                                        <p:cTn id="3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610" y="152400"/>
            <a:ext cx="11210246" cy="914400"/>
          </a:xfrm>
        </p:spPr>
        <p:txBody>
          <a:bodyPr>
            <a:normAutofit/>
          </a:bodyPr>
          <a:lstStyle/>
          <a:p>
            <a:pPr algn="ctr"/>
            <a:r>
              <a:rPr lang="en-US" sz="3600" dirty="0" smtClean="0"/>
              <a:t>Research questions</a:t>
            </a:r>
            <a:endParaRPr lang="en-US" sz="3600" dirty="0"/>
          </a:p>
        </p:txBody>
      </p:sp>
      <p:sp>
        <p:nvSpPr>
          <p:cNvPr id="3" name="Text Placeholder 2"/>
          <p:cNvSpPr>
            <a:spLocks noGrp="1"/>
          </p:cNvSpPr>
          <p:nvPr>
            <p:ph type="body" idx="1"/>
          </p:nvPr>
        </p:nvSpPr>
        <p:spPr>
          <a:xfrm>
            <a:off x="390144" y="1066799"/>
            <a:ext cx="11106913" cy="5667829"/>
          </a:xfrm>
        </p:spPr>
        <p:txBody>
          <a:bodyPr anchor="t">
            <a:normAutofit/>
          </a:bodyPr>
          <a:lstStyle/>
          <a:p>
            <a:pPr lvl="0" defTabSz="914400">
              <a:spcBef>
                <a:spcPts val="0"/>
              </a:spcBef>
              <a:spcAft>
                <a:spcPts val="0"/>
              </a:spcAft>
              <a:buClrTx/>
              <a:buSzTx/>
              <a:defRPr/>
            </a:pPr>
            <a:r>
              <a:rPr lang="en-US" sz="2400" dirty="0" smtClean="0">
                <a:solidFill>
                  <a:schemeClr val="tx1"/>
                </a:solidFill>
              </a:rPr>
              <a:t>What </a:t>
            </a:r>
            <a:r>
              <a:rPr lang="en-US" sz="2400" dirty="0">
                <a:solidFill>
                  <a:schemeClr val="tx1"/>
                </a:solidFill>
              </a:rPr>
              <a:t>impact is bystander education having on broader campus expectations for bystander behaviors? </a:t>
            </a:r>
            <a:endParaRPr lang="en-US" sz="2400" dirty="0" smtClean="0">
              <a:solidFill>
                <a:schemeClr val="tx1"/>
              </a:solidFill>
            </a:endParaRPr>
          </a:p>
          <a:p>
            <a:pPr lvl="0" defTabSz="914400">
              <a:spcBef>
                <a:spcPts val="0"/>
              </a:spcBef>
              <a:spcAft>
                <a:spcPts val="0"/>
              </a:spcAft>
              <a:buClrTx/>
              <a:buSzTx/>
              <a:defRPr/>
            </a:pPr>
            <a:endParaRPr lang="en-US" sz="2400" dirty="0">
              <a:solidFill>
                <a:schemeClr val="tx1"/>
              </a:solidFill>
            </a:endParaRPr>
          </a:p>
          <a:p>
            <a:pPr marL="800100" lvl="1" indent="-342900" defTabSz="914400">
              <a:spcBef>
                <a:spcPts val="0"/>
              </a:spcBef>
              <a:spcAft>
                <a:spcPts val="0"/>
              </a:spcAft>
              <a:buClrTx/>
              <a:buSzTx/>
              <a:buFont typeface="Arial" panose="020B0604020202020204" pitchFamily="34" charset="0"/>
              <a:buChar char="•"/>
              <a:defRPr/>
            </a:pPr>
            <a:r>
              <a:rPr lang="en-US" sz="2400" dirty="0" smtClean="0">
                <a:solidFill>
                  <a:schemeClr val="tx1"/>
                </a:solidFill>
              </a:rPr>
              <a:t>Do students expect bystanders to intervene? </a:t>
            </a:r>
          </a:p>
          <a:p>
            <a:pPr marL="800100" lvl="1" indent="-342900" defTabSz="914400">
              <a:spcBef>
                <a:spcPts val="0"/>
              </a:spcBef>
              <a:spcAft>
                <a:spcPts val="0"/>
              </a:spcAft>
              <a:buClrTx/>
              <a:buSzTx/>
              <a:buFont typeface="Arial" panose="020B0604020202020204" pitchFamily="34" charset="0"/>
              <a:buChar char="•"/>
              <a:defRPr/>
            </a:pPr>
            <a:endParaRPr lang="en-US" sz="2400" dirty="0" smtClean="0">
              <a:solidFill>
                <a:schemeClr val="tx1"/>
              </a:solidFill>
            </a:endParaRPr>
          </a:p>
          <a:p>
            <a:pPr marL="800100" lvl="1" indent="-342900" defTabSz="914400">
              <a:spcBef>
                <a:spcPts val="0"/>
              </a:spcBef>
              <a:spcAft>
                <a:spcPts val="0"/>
              </a:spcAft>
              <a:buClrTx/>
              <a:buSzTx/>
              <a:buFont typeface="Arial" panose="020B0604020202020204" pitchFamily="34" charset="0"/>
              <a:buChar char="•"/>
              <a:defRPr/>
            </a:pPr>
            <a:r>
              <a:rPr lang="en-US" sz="2400" dirty="0" smtClean="0">
                <a:solidFill>
                  <a:schemeClr val="tx1"/>
                </a:solidFill>
              </a:rPr>
              <a:t>Do they hold them accountable if they fail to intervene? </a:t>
            </a:r>
          </a:p>
          <a:p>
            <a:pPr marL="800100" lvl="1" indent="-342900" defTabSz="914400">
              <a:spcBef>
                <a:spcPts val="0"/>
              </a:spcBef>
              <a:spcAft>
                <a:spcPts val="0"/>
              </a:spcAft>
              <a:buClrTx/>
              <a:buSzTx/>
              <a:buFont typeface="Arial" panose="020B0604020202020204" pitchFamily="34" charset="0"/>
              <a:buChar char="•"/>
              <a:defRPr/>
            </a:pPr>
            <a:endParaRPr lang="en-US" sz="2400" dirty="0" smtClean="0">
              <a:solidFill>
                <a:schemeClr val="tx1"/>
              </a:solidFill>
            </a:endParaRPr>
          </a:p>
          <a:p>
            <a:pPr marL="800100" lvl="1" indent="-342900" defTabSz="914400">
              <a:spcBef>
                <a:spcPts val="0"/>
              </a:spcBef>
              <a:spcAft>
                <a:spcPts val="0"/>
              </a:spcAft>
              <a:buClrTx/>
              <a:buSzTx/>
              <a:buFont typeface="Arial" panose="020B0604020202020204" pitchFamily="34" charset="0"/>
              <a:buChar char="•"/>
              <a:defRPr/>
            </a:pPr>
            <a:r>
              <a:rPr lang="en-US" sz="2400" dirty="0" smtClean="0">
                <a:solidFill>
                  <a:schemeClr val="tx1"/>
                </a:solidFill>
              </a:rPr>
              <a:t>Does accountability vary depending on the context of the assault and the people involved?</a:t>
            </a:r>
          </a:p>
          <a:p>
            <a:pPr marL="800100" lvl="1" indent="-342900" defTabSz="914400">
              <a:spcBef>
                <a:spcPts val="0"/>
              </a:spcBef>
              <a:spcAft>
                <a:spcPts val="0"/>
              </a:spcAft>
              <a:buClrTx/>
              <a:buSzTx/>
              <a:buFont typeface="Arial" panose="020B0604020202020204" pitchFamily="34" charset="0"/>
              <a:buChar char="•"/>
              <a:defRPr/>
            </a:pPr>
            <a:endParaRPr lang="en-US" sz="2400" dirty="0" smtClean="0">
              <a:solidFill>
                <a:schemeClr val="tx1"/>
              </a:solidFill>
            </a:endParaRPr>
          </a:p>
          <a:p>
            <a:pPr marL="800100" lvl="1" indent="-342900" defTabSz="914400">
              <a:spcBef>
                <a:spcPts val="0"/>
              </a:spcBef>
              <a:spcAft>
                <a:spcPts val="0"/>
              </a:spcAft>
              <a:buClrTx/>
              <a:buSzTx/>
              <a:buFont typeface="Arial" panose="020B0604020202020204" pitchFamily="34" charset="0"/>
              <a:buChar char="•"/>
              <a:defRPr/>
            </a:pPr>
            <a:r>
              <a:rPr lang="en-US" sz="2400" dirty="0">
                <a:solidFill>
                  <a:schemeClr val="tx1"/>
                </a:solidFill>
              </a:rPr>
              <a:t>D</a:t>
            </a:r>
            <a:r>
              <a:rPr lang="en-US" sz="2400" dirty="0" smtClean="0">
                <a:solidFill>
                  <a:schemeClr val="tx1"/>
                </a:solidFill>
              </a:rPr>
              <a:t>o </a:t>
            </a:r>
            <a:r>
              <a:rPr lang="en-US" sz="2400" dirty="0">
                <a:solidFill>
                  <a:schemeClr val="tx1"/>
                </a:solidFill>
              </a:rPr>
              <a:t>the answers to these questions suggest </a:t>
            </a:r>
            <a:r>
              <a:rPr lang="en-US" sz="2400" dirty="0" smtClean="0">
                <a:solidFill>
                  <a:schemeClr val="tx1"/>
                </a:solidFill>
              </a:rPr>
              <a:t>anything about</a:t>
            </a:r>
          </a:p>
          <a:p>
            <a:pPr lvl="1" defTabSz="914400">
              <a:spcBef>
                <a:spcPts val="0"/>
              </a:spcBef>
              <a:spcAft>
                <a:spcPts val="0"/>
              </a:spcAft>
              <a:buClrTx/>
              <a:buSzTx/>
              <a:defRPr/>
            </a:pPr>
            <a:r>
              <a:rPr lang="en-US" sz="2400" dirty="0" smtClean="0">
                <a:solidFill>
                  <a:schemeClr val="tx1"/>
                </a:solidFill>
              </a:rPr>
              <a:t>    the </a:t>
            </a:r>
            <a:r>
              <a:rPr lang="en-US" sz="2400" dirty="0">
                <a:solidFill>
                  <a:schemeClr val="tx1"/>
                </a:solidFill>
              </a:rPr>
              <a:t>way bystander intervention education </a:t>
            </a:r>
            <a:r>
              <a:rPr lang="en-US" sz="2400" dirty="0" smtClean="0">
                <a:solidFill>
                  <a:schemeClr val="tx1"/>
                </a:solidFill>
              </a:rPr>
              <a:t>should be </a:t>
            </a:r>
          </a:p>
          <a:p>
            <a:pPr lvl="1" defTabSz="914400">
              <a:spcBef>
                <a:spcPts val="0"/>
              </a:spcBef>
              <a:spcAft>
                <a:spcPts val="0"/>
              </a:spcAft>
              <a:buClrTx/>
              <a:buSzTx/>
              <a:defRPr/>
            </a:pPr>
            <a:r>
              <a:rPr lang="en-US" sz="2400" dirty="0">
                <a:solidFill>
                  <a:schemeClr val="tx1"/>
                </a:solidFill>
              </a:rPr>
              <a:t> </a:t>
            </a:r>
            <a:r>
              <a:rPr lang="en-US" sz="2400" dirty="0" smtClean="0">
                <a:solidFill>
                  <a:schemeClr val="tx1"/>
                </a:solidFill>
              </a:rPr>
              <a:t>   handled </a:t>
            </a:r>
            <a:r>
              <a:rPr lang="en-US" sz="2400" dirty="0">
                <a:solidFill>
                  <a:schemeClr val="tx1"/>
                </a:solidFill>
              </a:rPr>
              <a:t>on college campuses?</a:t>
            </a:r>
            <a:endParaRPr lang="en-US" sz="2400" dirty="0"/>
          </a:p>
          <a:p>
            <a:pPr lvl="0" defTabSz="914400">
              <a:spcBef>
                <a:spcPts val="0"/>
              </a:spcBef>
              <a:spcAft>
                <a:spcPts val="0"/>
              </a:spcAft>
              <a:buClrTx/>
              <a:buSzTx/>
              <a:defRPr/>
            </a:pPr>
            <a:r>
              <a:rPr lang="en-US" sz="2400" dirty="0" smtClean="0">
                <a:solidFill>
                  <a:schemeClr val="tx1"/>
                </a:solidFill>
              </a:rPr>
              <a:t> </a:t>
            </a:r>
            <a:endParaRPr lang="en-US" sz="2400" dirty="0"/>
          </a:p>
        </p:txBody>
      </p:sp>
    </p:spTree>
    <p:extLst>
      <p:ext uri="{BB962C8B-B14F-4D97-AF65-F5344CB8AC3E}">
        <p14:creationId xmlns:p14="http://schemas.microsoft.com/office/powerpoint/2010/main" val="11501224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610" y="152400"/>
            <a:ext cx="11210246" cy="1192306"/>
          </a:xfrm>
        </p:spPr>
        <p:txBody>
          <a:bodyPr>
            <a:normAutofit/>
          </a:bodyPr>
          <a:lstStyle/>
          <a:p>
            <a:pPr algn="ctr"/>
            <a:r>
              <a:rPr lang="en-US" sz="3600" dirty="0" smtClean="0"/>
              <a:t>The role of social norms: issues of power </a:t>
            </a:r>
            <a:endParaRPr lang="en-US" sz="3600" dirty="0"/>
          </a:p>
        </p:txBody>
      </p:sp>
      <p:sp>
        <p:nvSpPr>
          <p:cNvPr id="3" name="Text Placeholder 2"/>
          <p:cNvSpPr>
            <a:spLocks noGrp="1"/>
          </p:cNvSpPr>
          <p:nvPr>
            <p:ph type="body" idx="1"/>
          </p:nvPr>
        </p:nvSpPr>
        <p:spPr>
          <a:xfrm>
            <a:off x="390144" y="1326776"/>
            <a:ext cx="11106913" cy="5307106"/>
          </a:xfrm>
        </p:spPr>
        <p:txBody>
          <a:bodyPr anchor="t">
            <a:normAutofit fontScale="92500" lnSpcReduction="10000"/>
          </a:bodyPr>
          <a:lstStyle/>
          <a:p>
            <a:pPr lvl="0" defTabSz="914400">
              <a:spcBef>
                <a:spcPts val="0"/>
              </a:spcBef>
              <a:spcAft>
                <a:spcPts val="0"/>
              </a:spcAft>
              <a:buClrTx/>
              <a:buSzTx/>
              <a:defRPr/>
            </a:pPr>
            <a:r>
              <a:rPr lang="en-US" sz="2600" dirty="0" smtClean="0">
                <a:solidFill>
                  <a:schemeClr val="tx1"/>
                </a:solidFill>
              </a:rPr>
              <a:t>Female, but not male, respondents comment upon the power dynamics that exist between Alyssa and Janelle (scenario 6)</a:t>
            </a:r>
          </a:p>
          <a:p>
            <a:pPr marL="800100" lvl="1" indent="-342900" defTabSz="914400">
              <a:spcBef>
                <a:spcPts val="0"/>
              </a:spcBef>
              <a:spcAft>
                <a:spcPts val="0"/>
              </a:spcAft>
              <a:buClrTx/>
              <a:buSzTx/>
              <a:buFont typeface="Arial" panose="020B0604020202020204" pitchFamily="34" charset="0"/>
              <a:buChar char="•"/>
              <a:defRPr/>
            </a:pPr>
            <a:endParaRPr lang="en-US" sz="2600" dirty="0" smtClean="0">
              <a:solidFill>
                <a:schemeClr val="tx1"/>
              </a:solidFill>
            </a:endParaRPr>
          </a:p>
          <a:p>
            <a:pPr marL="800100" lvl="1" indent="-342900" defTabSz="914400">
              <a:spcBef>
                <a:spcPts val="0"/>
              </a:spcBef>
              <a:spcAft>
                <a:spcPts val="0"/>
              </a:spcAft>
              <a:buClrTx/>
              <a:buSzTx/>
              <a:buFont typeface="Arial" panose="020B0604020202020204" pitchFamily="34" charset="0"/>
              <a:buChar char="•"/>
              <a:defRPr/>
            </a:pPr>
            <a:r>
              <a:rPr lang="en-US" sz="2600" dirty="0" smtClean="0">
                <a:solidFill>
                  <a:schemeClr val="tx1"/>
                </a:solidFill>
              </a:rPr>
              <a:t>“Alyssa shouldn’t have taken the phone but the roommate sounded kind of mean. I would probably leave the room too.”</a:t>
            </a:r>
          </a:p>
          <a:p>
            <a:pPr marL="800100" lvl="1" indent="-342900" defTabSz="914400">
              <a:spcBef>
                <a:spcPts val="0"/>
              </a:spcBef>
              <a:spcAft>
                <a:spcPts val="0"/>
              </a:spcAft>
              <a:buClrTx/>
              <a:buSzTx/>
              <a:buFont typeface="Arial" panose="020B0604020202020204" pitchFamily="34" charset="0"/>
              <a:buChar char="•"/>
              <a:defRPr/>
            </a:pPr>
            <a:endParaRPr lang="en-US" sz="2600" dirty="0" smtClean="0">
              <a:solidFill>
                <a:schemeClr val="tx1"/>
              </a:solidFill>
            </a:endParaRPr>
          </a:p>
          <a:p>
            <a:pPr marL="800100" lvl="1" indent="-342900" defTabSz="914400">
              <a:spcBef>
                <a:spcPts val="0"/>
              </a:spcBef>
              <a:spcAft>
                <a:spcPts val="0"/>
              </a:spcAft>
              <a:buClrTx/>
              <a:buSzTx/>
              <a:buFont typeface="Arial" panose="020B0604020202020204" pitchFamily="34" charset="0"/>
              <a:buChar char="•"/>
              <a:defRPr/>
            </a:pPr>
            <a:r>
              <a:rPr lang="en-US" sz="2600" dirty="0">
                <a:solidFill>
                  <a:schemeClr val="tx1"/>
                </a:solidFill>
              </a:rPr>
              <a:t>“Janelle sounds kind of mean. Alyssa didn’t want to make her mad.”  </a:t>
            </a:r>
          </a:p>
          <a:p>
            <a:pPr marL="800100" lvl="1" indent="-342900" defTabSz="914400">
              <a:spcBef>
                <a:spcPts val="0"/>
              </a:spcBef>
              <a:spcAft>
                <a:spcPts val="0"/>
              </a:spcAft>
              <a:buClrTx/>
              <a:buSzTx/>
              <a:buFont typeface="Arial" panose="020B0604020202020204" pitchFamily="34" charset="0"/>
              <a:buChar char="•"/>
              <a:defRPr/>
            </a:pPr>
            <a:endParaRPr lang="en-US" sz="2600" dirty="0" smtClean="0">
              <a:solidFill>
                <a:schemeClr val="tx1"/>
              </a:solidFill>
            </a:endParaRPr>
          </a:p>
          <a:p>
            <a:pPr marL="800100" lvl="1" indent="-342900" defTabSz="914400">
              <a:spcBef>
                <a:spcPts val="0"/>
              </a:spcBef>
              <a:spcAft>
                <a:spcPts val="0"/>
              </a:spcAft>
              <a:buClrTx/>
              <a:buSzTx/>
              <a:buFont typeface="Arial" panose="020B0604020202020204" pitchFamily="34" charset="0"/>
              <a:buChar char="•"/>
              <a:defRPr/>
            </a:pPr>
            <a:r>
              <a:rPr lang="en-US" sz="2600" dirty="0" smtClean="0">
                <a:solidFill>
                  <a:schemeClr val="tx1"/>
                </a:solidFill>
              </a:rPr>
              <a:t>“Alyssa seems timid and pretty obedient to Janelle.”</a:t>
            </a:r>
          </a:p>
          <a:p>
            <a:pPr lvl="1" defTabSz="914400">
              <a:spcBef>
                <a:spcPts val="0"/>
              </a:spcBef>
              <a:spcAft>
                <a:spcPts val="0"/>
              </a:spcAft>
              <a:buClrTx/>
              <a:buSzTx/>
              <a:defRPr/>
            </a:pPr>
            <a:endParaRPr lang="en-US" sz="2600" dirty="0" smtClean="0">
              <a:solidFill>
                <a:schemeClr val="tx1"/>
              </a:solidFill>
            </a:endParaRPr>
          </a:p>
          <a:p>
            <a:pPr marL="800100" lvl="1" indent="-342900" defTabSz="914400">
              <a:spcBef>
                <a:spcPts val="0"/>
              </a:spcBef>
              <a:spcAft>
                <a:spcPts val="0"/>
              </a:spcAft>
              <a:buClrTx/>
              <a:buSzTx/>
              <a:buFont typeface="Arial" panose="020B0604020202020204" pitchFamily="34" charset="0"/>
              <a:buChar char="•"/>
              <a:defRPr/>
            </a:pPr>
            <a:r>
              <a:rPr lang="en-US" sz="2600" dirty="0" smtClean="0">
                <a:solidFill>
                  <a:schemeClr val="tx1"/>
                </a:solidFill>
              </a:rPr>
              <a:t>“I feel like she might be a little intimidated by Janelle. Maybe</a:t>
            </a:r>
          </a:p>
          <a:p>
            <a:pPr lvl="1" defTabSz="914400">
              <a:spcBef>
                <a:spcPts val="0"/>
              </a:spcBef>
              <a:spcAft>
                <a:spcPts val="0"/>
              </a:spcAft>
              <a:buClrTx/>
              <a:buSzTx/>
              <a:defRPr/>
            </a:pPr>
            <a:r>
              <a:rPr lang="en-US" sz="2600" dirty="0">
                <a:solidFill>
                  <a:schemeClr val="tx1"/>
                </a:solidFill>
              </a:rPr>
              <a:t>	</a:t>
            </a:r>
            <a:r>
              <a:rPr lang="en-US" sz="2600" dirty="0" smtClean="0">
                <a:solidFill>
                  <a:schemeClr val="tx1"/>
                </a:solidFill>
              </a:rPr>
              <a:t>she’s</a:t>
            </a:r>
            <a:r>
              <a:rPr lang="en-US" sz="2600" dirty="0">
                <a:solidFill>
                  <a:schemeClr val="tx1"/>
                </a:solidFill>
              </a:rPr>
              <a:t> </a:t>
            </a:r>
            <a:r>
              <a:rPr lang="en-US" sz="2600" dirty="0" smtClean="0">
                <a:solidFill>
                  <a:schemeClr val="tx1"/>
                </a:solidFill>
              </a:rPr>
              <a:t>a little scared of her.”</a:t>
            </a:r>
          </a:p>
          <a:p>
            <a:pPr lvl="1" defTabSz="914400">
              <a:spcBef>
                <a:spcPts val="0"/>
              </a:spcBef>
              <a:spcAft>
                <a:spcPts val="0"/>
              </a:spcAft>
              <a:buClrTx/>
              <a:buSzTx/>
              <a:defRPr/>
            </a:pPr>
            <a:endParaRPr lang="en-US" sz="2600" dirty="0" smtClean="0">
              <a:solidFill>
                <a:schemeClr val="tx1"/>
              </a:solidFill>
            </a:endParaRPr>
          </a:p>
          <a:p>
            <a:pPr marL="800100" lvl="1" indent="-342900" defTabSz="914400">
              <a:spcBef>
                <a:spcPts val="0"/>
              </a:spcBef>
              <a:spcAft>
                <a:spcPts val="0"/>
              </a:spcAft>
              <a:buClrTx/>
              <a:buSzTx/>
              <a:buFont typeface="Arial" panose="020B0604020202020204" pitchFamily="34" charset="0"/>
              <a:buChar char="•"/>
              <a:defRPr/>
            </a:pPr>
            <a:r>
              <a:rPr lang="en-US" sz="2600" dirty="0" smtClean="0">
                <a:solidFill>
                  <a:schemeClr val="tx1"/>
                </a:solidFill>
              </a:rPr>
              <a:t>“She’s probably intimidated by Janelle. Janelle is </a:t>
            </a:r>
          </a:p>
          <a:p>
            <a:pPr lvl="1" defTabSz="914400">
              <a:spcBef>
                <a:spcPts val="0"/>
              </a:spcBef>
              <a:spcAft>
                <a:spcPts val="0"/>
              </a:spcAft>
              <a:buClrTx/>
              <a:buSzTx/>
              <a:defRPr/>
            </a:pPr>
            <a:r>
              <a:rPr lang="en-US" sz="2600" dirty="0">
                <a:solidFill>
                  <a:schemeClr val="tx1"/>
                </a:solidFill>
              </a:rPr>
              <a:t>	</a:t>
            </a:r>
            <a:r>
              <a:rPr lang="en-US" sz="2600" dirty="0" smtClean="0">
                <a:solidFill>
                  <a:schemeClr val="tx1"/>
                </a:solidFill>
              </a:rPr>
              <a:t>barking orders at her. So she is probably scared.”</a:t>
            </a:r>
          </a:p>
          <a:p>
            <a:pPr lvl="0" defTabSz="914400">
              <a:spcBef>
                <a:spcPts val="0"/>
              </a:spcBef>
              <a:spcAft>
                <a:spcPts val="0"/>
              </a:spcAft>
              <a:buClrTx/>
              <a:buSzTx/>
              <a:defRPr/>
            </a:pPr>
            <a:endParaRPr lang="en-US" sz="2400" dirty="0">
              <a:solidFill>
                <a:schemeClr val="tx1"/>
              </a:solidFill>
            </a:endParaRPr>
          </a:p>
        </p:txBody>
      </p:sp>
    </p:spTree>
    <p:extLst>
      <p:ext uri="{BB962C8B-B14F-4D97-AF65-F5344CB8AC3E}">
        <p14:creationId xmlns:p14="http://schemas.microsoft.com/office/powerpoint/2010/main" val="683842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 calcmode="lin" valueType="num">
                                      <p:cBhvr additive="base">
                                        <p:cTn id="2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anim calcmode="lin" valueType="num">
                                      <p:cBhvr additive="base">
                                        <p:cTn id="3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 calcmode="lin" valueType="num">
                                      <p:cBhvr additive="base">
                                        <p:cTn id="3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610" y="152400"/>
            <a:ext cx="11210246" cy="914400"/>
          </a:xfrm>
        </p:spPr>
        <p:txBody>
          <a:bodyPr>
            <a:normAutofit/>
          </a:bodyPr>
          <a:lstStyle/>
          <a:p>
            <a:pPr algn="ctr"/>
            <a:r>
              <a:rPr lang="en-US" sz="3600" dirty="0" smtClean="0"/>
              <a:t>Summary of gender &amp; social norms effects </a:t>
            </a:r>
            <a:endParaRPr lang="en-US" sz="3600" dirty="0"/>
          </a:p>
        </p:txBody>
      </p:sp>
      <p:sp>
        <p:nvSpPr>
          <p:cNvPr id="3" name="Text Placeholder 2"/>
          <p:cNvSpPr>
            <a:spLocks noGrp="1"/>
          </p:cNvSpPr>
          <p:nvPr>
            <p:ph type="body" idx="1"/>
          </p:nvPr>
        </p:nvSpPr>
        <p:spPr>
          <a:xfrm>
            <a:off x="390144" y="1066799"/>
            <a:ext cx="11106913" cy="5656729"/>
          </a:xfrm>
        </p:spPr>
        <p:txBody>
          <a:bodyPr anchor="t">
            <a:normAutofit/>
          </a:bodyPr>
          <a:lstStyle/>
          <a:p>
            <a:pPr lvl="0" defTabSz="914400">
              <a:spcBef>
                <a:spcPts val="0"/>
              </a:spcBef>
              <a:spcAft>
                <a:spcPts val="0"/>
              </a:spcAft>
              <a:buClrTx/>
              <a:buSzTx/>
              <a:defRPr/>
            </a:pPr>
            <a:r>
              <a:rPr lang="en-US" sz="2400" dirty="0" smtClean="0">
                <a:solidFill>
                  <a:schemeClr val="tx1"/>
                </a:solidFill>
              </a:rPr>
              <a:t>Female, but not male, respondents assume female bystanders have a skills deficit that promotes their inaction</a:t>
            </a:r>
          </a:p>
          <a:p>
            <a:pPr marL="800100" lvl="1" indent="-342900" defTabSz="914400">
              <a:spcBef>
                <a:spcPts val="0"/>
              </a:spcBef>
              <a:spcAft>
                <a:spcPts val="0"/>
              </a:spcAft>
              <a:buClrTx/>
              <a:buSzTx/>
              <a:buFont typeface="Arial" panose="020B0604020202020204" pitchFamily="34" charset="0"/>
              <a:buChar char="•"/>
              <a:defRPr/>
            </a:pPr>
            <a:r>
              <a:rPr lang="en-US" sz="2400" dirty="0" smtClean="0">
                <a:solidFill>
                  <a:schemeClr val="tx1"/>
                </a:solidFill>
              </a:rPr>
              <a:t>This appears to be driven by in-group comparisons that female respondents make between themselves and the female characters</a:t>
            </a:r>
          </a:p>
          <a:p>
            <a:pPr lvl="0" defTabSz="914400">
              <a:spcBef>
                <a:spcPts val="0"/>
              </a:spcBef>
              <a:spcAft>
                <a:spcPts val="0"/>
              </a:spcAft>
              <a:buClrTx/>
              <a:buSzTx/>
              <a:defRPr/>
            </a:pPr>
            <a:endParaRPr lang="en-US" sz="2400" dirty="0">
              <a:solidFill>
                <a:schemeClr val="tx1"/>
              </a:solidFill>
            </a:endParaRPr>
          </a:p>
          <a:p>
            <a:pPr lvl="0" defTabSz="914400">
              <a:spcBef>
                <a:spcPts val="0"/>
              </a:spcBef>
              <a:spcAft>
                <a:spcPts val="0"/>
              </a:spcAft>
              <a:buClrTx/>
              <a:buSzTx/>
              <a:defRPr/>
            </a:pPr>
            <a:r>
              <a:rPr lang="en-US" sz="2400" dirty="0" smtClean="0">
                <a:solidFill>
                  <a:schemeClr val="tx1"/>
                </a:solidFill>
              </a:rPr>
              <a:t>Both male and female respondents assume male bystanders are compelled to help male friends who are perpetrators because of “bro codes” </a:t>
            </a:r>
            <a:r>
              <a:rPr lang="en-US" sz="2400" dirty="0" smtClean="0">
                <a:solidFill>
                  <a:schemeClr val="tx1"/>
                </a:solidFill>
              </a:rPr>
              <a:t> (male friendship norms)</a:t>
            </a:r>
            <a:endParaRPr lang="en-US" sz="2400" dirty="0" smtClean="0">
              <a:solidFill>
                <a:schemeClr val="tx1"/>
              </a:solidFill>
            </a:endParaRPr>
          </a:p>
          <a:p>
            <a:pPr lvl="0" defTabSz="914400">
              <a:spcBef>
                <a:spcPts val="0"/>
              </a:spcBef>
              <a:spcAft>
                <a:spcPts val="0"/>
              </a:spcAft>
              <a:buClrTx/>
              <a:buSzTx/>
              <a:defRPr/>
            </a:pPr>
            <a:endParaRPr lang="en-US" sz="2400" dirty="0">
              <a:solidFill>
                <a:schemeClr val="tx1"/>
              </a:solidFill>
            </a:endParaRPr>
          </a:p>
          <a:p>
            <a:pPr lvl="0" defTabSz="914400">
              <a:spcBef>
                <a:spcPts val="0"/>
              </a:spcBef>
              <a:spcAft>
                <a:spcPts val="0"/>
              </a:spcAft>
              <a:buClrTx/>
              <a:buSzTx/>
              <a:defRPr/>
            </a:pPr>
            <a:r>
              <a:rPr lang="en-US" sz="2400" dirty="0" smtClean="0">
                <a:solidFill>
                  <a:schemeClr val="tx1"/>
                </a:solidFill>
              </a:rPr>
              <a:t>Female, but not male respondents, assume female bystanders are compelled to help female friends who are perpetrators because              of power differentials that exist between the </a:t>
            </a:r>
            <a:r>
              <a:rPr lang="en-US" sz="2400" dirty="0" smtClean="0">
                <a:solidFill>
                  <a:schemeClr val="tx1"/>
                </a:solidFill>
              </a:rPr>
              <a:t>women </a:t>
            </a:r>
            <a:r>
              <a:rPr lang="en-US" sz="2400" smtClean="0">
                <a:solidFill>
                  <a:schemeClr val="tx1"/>
                </a:solidFill>
              </a:rPr>
              <a:t>(non-</a:t>
            </a:r>
          </a:p>
          <a:p>
            <a:pPr lvl="0" defTabSz="914400">
              <a:spcBef>
                <a:spcPts val="0"/>
              </a:spcBef>
              <a:spcAft>
                <a:spcPts val="0"/>
              </a:spcAft>
              <a:buClrTx/>
              <a:buSzTx/>
              <a:defRPr/>
            </a:pPr>
            <a:r>
              <a:rPr lang="en-US" sz="2400" smtClean="0">
                <a:solidFill>
                  <a:schemeClr val="tx1"/>
                </a:solidFill>
              </a:rPr>
              <a:t>normative </a:t>
            </a:r>
            <a:r>
              <a:rPr lang="en-US" sz="2400" dirty="0" smtClean="0">
                <a:solidFill>
                  <a:schemeClr val="tx1"/>
                </a:solidFill>
              </a:rPr>
              <a:t>female behavior)</a:t>
            </a:r>
            <a:endParaRPr lang="en-US" sz="2400" dirty="0" smtClean="0">
              <a:solidFill>
                <a:schemeClr val="tx1"/>
              </a:solidFill>
            </a:endParaRPr>
          </a:p>
          <a:p>
            <a:pPr lvl="0" defTabSz="914400">
              <a:spcBef>
                <a:spcPts val="0"/>
              </a:spcBef>
              <a:spcAft>
                <a:spcPts val="0"/>
              </a:spcAft>
              <a:buClrTx/>
              <a:buSzTx/>
              <a:defRPr/>
            </a:pPr>
            <a:endParaRPr lang="en-US" sz="2400" dirty="0">
              <a:solidFill>
                <a:schemeClr val="tx1"/>
              </a:solidFill>
            </a:endParaRPr>
          </a:p>
        </p:txBody>
      </p:sp>
    </p:spTree>
    <p:extLst>
      <p:ext uri="{BB962C8B-B14F-4D97-AF65-F5344CB8AC3E}">
        <p14:creationId xmlns:p14="http://schemas.microsoft.com/office/powerpoint/2010/main" val="29080499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610" y="152400"/>
            <a:ext cx="11210246" cy="914400"/>
          </a:xfrm>
        </p:spPr>
        <p:txBody>
          <a:bodyPr>
            <a:normAutofit/>
          </a:bodyPr>
          <a:lstStyle/>
          <a:p>
            <a:pPr algn="ctr"/>
            <a:r>
              <a:rPr lang="en-US" sz="3600" dirty="0" smtClean="0"/>
              <a:t>implications</a:t>
            </a:r>
            <a:endParaRPr lang="en-US" sz="3600" dirty="0"/>
          </a:p>
        </p:txBody>
      </p:sp>
      <p:sp>
        <p:nvSpPr>
          <p:cNvPr id="3" name="Text Placeholder 2"/>
          <p:cNvSpPr>
            <a:spLocks noGrp="1"/>
          </p:cNvSpPr>
          <p:nvPr>
            <p:ph type="body" idx="1"/>
          </p:nvPr>
        </p:nvSpPr>
        <p:spPr>
          <a:xfrm>
            <a:off x="390144" y="1066800"/>
            <a:ext cx="11529140" cy="4974562"/>
          </a:xfrm>
        </p:spPr>
        <p:txBody>
          <a:bodyPr anchor="t">
            <a:normAutofit/>
          </a:bodyPr>
          <a:lstStyle/>
          <a:p>
            <a:pPr marL="457200" lvl="0" indent="-457200" defTabSz="914400">
              <a:spcBef>
                <a:spcPts val="0"/>
              </a:spcBef>
              <a:spcAft>
                <a:spcPts val="0"/>
              </a:spcAft>
              <a:buClrTx/>
              <a:buSzTx/>
              <a:buFont typeface="+mj-lt"/>
              <a:buAutoNum type="arabicParenR"/>
              <a:defRPr/>
            </a:pPr>
            <a:endParaRPr lang="en-US" sz="2400" dirty="0" smtClean="0">
              <a:solidFill>
                <a:schemeClr val="tx1"/>
              </a:solidFill>
            </a:endParaRPr>
          </a:p>
          <a:p>
            <a:pPr marL="457200" lvl="0" indent="-457200" defTabSz="914400">
              <a:spcBef>
                <a:spcPts val="0"/>
              </a:spcBef>
              <a:spcAft>
                <a:spcPts val="0"/>
              </a:spcAft>
              <a:buClrTx/>
              <a:buSzTx/>
              <a:buFont typeface="+mj-lt"/>
              <a:buAutoNum type="arabicParenR"/>
              <a:defRPr/>
            </a:pPr>
            <a:r>
              <a:rPr lang="en-US" sz="2400" dirty="0" smtClean="0">
                <a:solidFill>
                  <a:schemeClr val="tx1"/>
                </a:solidFill>
              </a:rPr>
              <a:t>Bystander </a:t>
            </a:r>
            <a:r>
              <a:rPr lang="en-US" sz="2400" dirty="0">
                <a:solidFill>
                  <a:schemeClr val="tx1"/>
                </a:solidFill>
              </a:rPr>
              <a:t>intervention is changing campus culture</a:t>
            </a:r>
          </a:p>
          <a:p>
            <a:pPr marL="800100" lvl="1" indent="-342900" defTabSz="914400">
              <a:spcBef>
                <a:spcPts val="0"/>
              </a:spcBef>
              <a:spcAft>
                <a:spcPts val="0"/>
              </a:spcAft>
              <a:buClrTx/>
              <a:buSzTx/>
              <a:buFont typeface="Arial" panose="020B0604020202020204" pitchFamily="34" charset="0"/>
              <a:buChar char="•"/>
              <a:defRPr/>
            </a:pPr>
            <a:r>
              <a:rPr lang="en-US" sz="2400" dirty="0">
                <a:solidFill>
                  <a:schemeClr val="tx1"/>
                </a:solidFill>
              </a:rPr>
              <a:t>There is an expectation that bystanders </a:t>
            </a:r>
            <a:r>
              <a:rPr lang="en-US" sz="2400" u="sng" dirty="0">
                <a:solidFill>
                  <a:schemeClr val="tx1"/>
                </a:solidFill>
              </a:rPr>
              <a:t>should</a:t>
            </a:r>
            <a:r>
              <a:rPr lang="en-US" sz="2400" dirty="0">
                <a:solidFill>
                  <a:schemeClr val="tx1"/>
                </a:solidFill>
              </a:rPr>
              <a:t> intervene</a:t>
            </a:r>
          </a:p>
          <a:p>
            <a:pPr marL="457200" lvl="0" indent="-457200" defTabSz="914400">
              <a:spcBef>
                <a:spcPts val="0"/>
              </a:spcBef>
              <a:spcAft>
                <a:spcPts val="0"/>
              </a:spcAft>
              <a:buClrTx/>
              <a:buSzTx/>
              <a:buAutoNum type="arabicParenR"/>
              <a:defRPr/>
            </a:pPr>
            <a:endParaRPr lang="en-US" sz="2400" dirty="0" smtClean="0">
              <a:solidFill>
                <a:schemeClr val="tx1"/>
              </a:solidFill>
            </a:endParaRPr>
          </a:p>
          <a:p>
            <a:pPr marL="457200" indent="-457200" defTabSz="914400">
              <a:spcBef>
                <a:spcPts val="0"/>
              </a:spcBef>
              <a:spcAft>
                <a:spcPts val="0"/>
              </a:spcAft>
              <a:buClrTx/>
              <a:buSzTx/>
              <a:buFont typeface="Wingdings 3" panose="05040102010807070707" pitchFamily="18" charset="2"/>
              <a:buAutoNum type="arabicParenR"/>
              <a:defRPr/>
            </a:pPr>
            <a:r>
              <a:rPr lang="en-US" sz="2400" dirty="0">
                <a:solidFill>
                  <a:schemeClr val="tx1"/>
                </a:solidFill>
              </a:rPr>
              <a:t>In-group biases may be important for </a:t>
            </a:r>
            <a:r>
              <a:rPr lang="en-US" sz="2400" dirty="0" smtClean="0">
                <a:solidFill>
                  <a:schemeClr val="tx1"/>
                </a:solidFill>
              </a:rPr>
              <a:t>understanding the </a:t>
            </a:r>
            <a:r>
              <a:rPr lang="en-US" sz="2400" dirty="0">
                <a:solidFill>
                  <a:schemeClr val="tx1"/>
                </a:solidFill>
              </a:rPr>
              <a:t>practical effect of intervention </a:t>
            </a:r>
            <a:r>
              <a:rPr lang="en-US" sz="2400" dirty="0" smtClean="0">
                <a:solidFill>
                  <a:schemeClr val="tx1"/>
                </a:solidFill>
              </a:rPr>
              <a:t>expectations</a:t>
            </a:r>
          </a:p>
          <a:p>
            <a:pPr marL="457200" indent="-457200" defTabSz="914400">
              <a:spcBef>
                <a:spcPts val="0"/>
              </a:spcBef>
              <a:spcAft>
                <a:spcPts val="0"/>
              </a:spcAft>
              <a:buClrTx/>
              <a:buSzTx/>
              <a:buFont typeface="Wingdings 3" panose="05040102010807070707" pitchFamily="18" charset="2"/>
              <a:buAutoNum type="arabicParenR"/>
              <a:defRPr/>
            </a:pPr>
            <a:endParaRPr lang="en-US" sz="2400" dirty="0">
              <a:solidFill>
                <a:schemeClr val="tx1"/>
              </a:solidFill>
            </a:endParaRPr>
          </a:p>
          <a:p>
            <a:pPr marL="457200" indent="-457200" defTabSz="914400">
              <a:spcBef>
                <a:spcPts val="0"/>
              </a:spcBef>
              <a:spcAft>
                <a:spcPts val="0"/>
              </a:spcAft>
              <a:buClrTx/>
              <a:buSzTx/>
              <a:buFont typeface="Wingdings 3" panose="05040102010807070707" pitchFamily="18" charset="2"/>
              <a:buAutoNum type="arabicParenR"/>
              <a:defRPr/>
            </a:pPr>
            <a:r>
              <a:rPr lang="en-US" sz="2400" dirty="0" smtClean="0">
                <a:solidFill>
                  <a:schemeClr val="tx1"/>
                </a:solidFill>
              </a:rPr>
              <a:t>Bystander </a:t>
            </a:r>
            <a:r>
              <a:rPr lang="en-US" sz="2400" dirty="0">
                <a:solidFill>
                  <a:schemeClr val="tx1"/>
                </a:solidFill>
              </a:rPr>
              <a:t>training needs </a:t>
            </a:r>
            <a:r>
              <a:rPr lang="en-US" sz="2400" dirty="0" smtClean="0">
                <a:solidFill>
                  <a:schemeClr val="tx1"/>
                </a:solidFill>
              </a:rPr>
              <a:t>to improve its approach to teaching</a:t>
            </a:r>
          </a:p>
          <a:p>
            <a:pPr lvl="0" defTabSz="914400">
              <a:spcBef>
                <a:spcPts val="0"/>
              </a:spcBef>
              <a:spcAft>
                <a:spcPts val="0"/>
              </a:spcAft>
              <a:buClrTx/>
              <a:buSzTx/>
              <a:defRPr/>
            </a:pPr>
            <a:r>
              <a:rPr lang="en-US" sz="2400" dirty="0" smtClean="0">
                <a:solidFill>
                  <a:schemeClr val="tx1"/>
                </a:solidFill>
              </a:rPr>
              <a:t>      students how </a:t>
            </a:r>
            <a:r>
              <a:rPr lang="en-US" sz="2400" dirty="0">
                <a:solidFill>
                  <a:schemeClr val="tx1"/>
                </a:solidFill>
              </a:rPr>
              <a:t>to recognize </a:t>
            </a:r>
            <a:r>
              <a:rPr lang="en-US" sz="2400" dirty="0" smtClean="0">
                <a:solidFill>
                  <a:schemeClr val="tx1"/>
                </a:solidFill>
              </a:rPr>
              <a:t>and overcome barriers to intervention</a:t>
            </a:r>
          </a:p>
          <a:p>
            <a:pPr marL="800100" lvl="1" indent="-342900" defTabSz="914400">
              <a:spcBef>
                <a:spcPts val="0"/>
              </a:spcBef>
              <a:spcAft>
                <a:spcPts val="0"/>
              </a:spcAft>
              <a:buClrTx/>
              <a:buSzTx/>
              <a:buFont typeface="Arial" panose="020B0604020202020204" pitchFamily="34" charset="0"/>
              <a:buChar char="•"/>
              <a:defRPr/>
            </a:pPr>
            <a:r>
              <a:rPr lang="en-US" sz="2400" dirty="0" smtClean="0">
                <a:solidFill>
                  <a:schemeClr val="tx1"/>
                </a:solidFill>
              </a:rPr>
              <a:t>Help students understand and combat their own in-group </a:t>
            </a:r>
          </a:p>
          <a:p>
            <a:pPr lvl="1" defTabSz="914400">
              <a:spcBef>
                <a:spcPts val="0"/>
              </a:spcBef>
              <a:spcAft>
                <a:spcPts val="0"/>
              </a:spcAft>
              <a:buClrTx/>
              <a:buSzTx/>
              <a:defRPr/>
            </a:pPr>
            <a:r>
              <a:rPr lang="en-US" sz="2400" dirty="0">
                <a:solidFill>
                  <a:schemeClr val="tx1"/>
                </a:solidFill>
              </a:rPr>
              <a:t> </a:t>
            </a:r>
            <a:r>
              <a:rPr lang="en-US" sz="2400" dirty="0" smtClean="0">
                <a:solidFill>
                  <a:schemeClr val="tx1"/>
                </a:solidFill>
              </a:rPr>
              <a:t>   biases</a:t>
            </a:r>
          </a:p>
          <a:p>
            <a:pPr marL="800100" lvl="1" indent="-342900" defTabSz="914400">
              <a:spcBef>
                <a:spcPts val="0"/>
              </a:spcBef>
              <a:spcAft>
                <a:spcPts val="0"/>
              </a:spcAft>
              <a:buClrTx/>
              <a:buSzTx/>
              <a:buFont typeface="Arial" panose="020B0604020202020204" pitchFamily="34" charset="0"/>
              <a:buChar char="•"/>
              <a:defRPr/>
            </a:pPr>
            <a:r>
              <a:rPr lang="en-US" sz="2400" dirty="0" smtClean="0">
                <a:solidFill>
                  <a:schemeClr val="tx1"/>
                </a:solidFill>
              </a:rPr>
              <a:t>Make it clear that these biases work differently for women </a:t>
            </a:r>
          </a:p>
          <a:p>
            <a:pPr lvl="1" defTabSz="914400">
              <a:spcBef>
                <a:spcPts val="0"/>
              </a:spcBef>
              <a:spcAft>
                <a:spcPts val="0"/>
              </a:spcAft>
              <a:buClrTx/>
              <a:buSzTx/>
              <a:defRPr/>
            </a:pPr>
            <a:r>
              <a:rPr lang="en-US" sz="2400" dirty="0" smtClean="0">
                <a:solidFill>
                  <a:schemeClr val="tx1"/>
                </a:solidFill>
              </a:rPr>
              <a:t>    and men</a:t>
            </a:r>
          </a:p>
          <a:p>
            <a:pPr lvl="0" defTabSz="914400">
              <a:spcBef>
                <a:spcPts val="0"/>
              </a:spcBef>
              <a:spcAft>
                <a:spcPts val="0"/>
              </a:spcAft>
              <a:buClrTx/>
              <a:buSzTx/>
              <a:defRPr/>
            </a:pPr>
            <a:endParaRPr lang="en-US" sz="2400" dirty="0" smtClean="0">
              <a:solidFill>
                <a:schemeClr val="tx1"/>
              </a:solidFill>
            </a:endParaRPr>
          </a:p>
          <a:p>
            <a:pPr lvl="0" defTabSz="914400">
              <a:spcBef>
                <a:spcPts val="0"/>
              </a:spcBef>
              <a:spcAft>
                <a:spcPts val="0"/>
              </a:spcAft>
              <a:buClrTx/>
              <a:buSzTx/>
              <a:defRPr/>
            </a:pPr>
            <a:endParaRPr lang="en-US" sz="2400" dirty="0">
              <a:solidFill>
                <a:schemeClr val="tx1"/>
              </a:solidFill>
            </a:endParaRPr>
          </a:p>
          <a:p>
            <a:pPr lvl="0" defTabSz="914400">
              <a:spcBef>
                <a:spcPts val="0"/>
              </a:spcBef>
              <a:spcAft>
                <a:spcPts val="0"/>
              </a:spcAft>
              <a:buClrTx/>
              <a:buSzTx/>
              <a:defRPr/>
            </a:pPr>
            <a:endParaRPr lang="en-US" sz="2400" dirty="0">
              <a:solidFill>
                <a:schemeClr val="tx1"/>
              </a:solidFill>
            </a:endParaRPr>
          </a:p>
        </p:txBody>
      </p:sp>
    </p:spTree>
    <p:extLst>
      <p:ext uri="{BB962C8B-B14F-4D97-AF65-F5344CB8AC3E}">
        <p14:creationId xmlns:p14="http://schemas.microsoft.com/office/powerpoint/2010/main" val="26186417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610" y="152400"/>
            <a:ext cx="11210246" cy="914400"/>
          </a:xfrm>
        </p:spPr>
        <p:txBody>
          <a:bodyPr>
            <a:normAutofit/>
          </a:bodyPr>
          <a:lstStyle/>
          <a:p>
            <a:pPr algn="ctr"/>
            <a:r>
              <a:rPr lang="en-US" sz="3600" dirty="0" smtClean="0"/>
              <a:t>Methods</a:t>
            </a:r>
            <a:endParaRPr lang="en-US" sz="3600" dirty="0"/>
          </a:p>
        </p:txBody>
      </p:sp>
      <p:sp>
        <p:nvSpPr>
          <p:cNvPr id="3" name="Text Placeholder 2"/>
          <p:cNvSpPr>
            <a:spLocks noGrp="1"/>
          </p:cNvSpPr>
          <p:nvPr>
            <p:ph type="body" idx="1"/>
          </p:nvPr>
        </p:nvSpPr>
        <p:spPr>
          <a:xfrm>
            <a:off x="390144" y="1066800"/>
            <a:ext cx="11106913" cy="4974562"/>
          </a:xfrm>
        </p:spPr>
        <p:txBody>
          <a:bodyPr anchor="t">
            <a:normAutofit/>
          </a:bodyPr>
          <a:lstStyle/>
          <a:p>
            <a:pPr lvl="0" defTabSz="914400">
              <a:spcBef>
                <a:spcPts val="0"/>
              </a:spcBef>
              <a:spcAft>
                <a:spcPts val="0"/>
              </a:spcAft>
              <a:buClrTx/>
              <a:buSzTx/>
              <a:defRPr/>
            </a:pPr>
            <a:endParaRPr lang="en-US" sz="2400" dirty="0" smtClean="0">
              <a:solidFill>
                <a:schemeClr val="tx1"/>
              </a:solidFill>
            </a:endParaRPr>
          </a:p>
          <a:p>
            <a:pPr lvl="0" defTabSz="914400">
              <a:spcBef>
                <a:spcPts val="0"/>
              </a:spcBef>
              <a:spcAft>
                <a:spcPts val="0"/>
              </a:spcAft>
              <a:buClrTx/>
              <a:buSzTx/>
              <a:defRPr/>
            </a:pPr>
            <a:endParaRPr lang="en-US" sz="2400" dirty="0">
              <a:solidFill>
                <a:schemeClr val="tx1"/>
              </a:solidFill>
            </a:endParaRPr>
          </a:p>
          <a:p>
            <a:pPr lvl="0" defTabSz="914400">
              <a:spcBef>
                <a:spcPts val="0"/>
              </a:spcBef>
              <a:spcAft>
                <a:spcPts val="0"/>
              </a:spcAft>
              <a:buClrTx/>
              <a:buSzTx/>
              <a:defRPr/>
            </a:pPr>
            <a:r>
              <a:rPr lang="en-US" sz="2400" dirty="0" smtClean="0">
                <a:solidFill>
                  <a:schemeClr val="tx1"/>
                </a:solidFill>
              </a:rPr>
              <a:t>51 undergraduate students (31 female, 20 male)</a:t>
            </a:r>
          </a:p>
          <a:p>
            <a:pPr lvl="0" defTabSz="914400">
              <a:spcBef>
                <a:spcPts val="0"/>
              </a:spcBef>
              <a:spcAft>
                <a:spcPts val="0"/>
              </a:spcAft>
              <a:buClrTx/>
              <a:buSzTx/>
              <a:defRPr/>
            </a:pPr>
            <a:endParaRPr lang="en-US" sz="2400" dirty="0">
              <a:solidFill>
                <a:schemeClr val="tx1"/>
              </a:solidFill>
            </a:endParaRPr>
          </a:p>
          <a:p>
            <a:pPr lvl="0" defTabSz="914400">
              <a:spcBef>
                <a:spcPts val="0"/>
              </a:spcBef>
              <a:spcAft>
                <a:spcPts val="0"/>
              </a:spcAft>
              <a:buClrTx/>
              <a:buSzTx/>
              <a:defRPr/>
            </a:pPr>
            <a:r>
              <a:rPr lang="en-US" sz="2400" dirty="0" smtClean="0">
                <a:solidFill>
                  <a:schemeClr val="tx1"/>
                </a:solidFill>
              </a:rPr>
              <a:t>Random assignment to 3 of 6 vignettes (153 vignettes for analysis)</a:t>
            </a:r>
          </a:p>
          <a:p>
            <a:pPr lvl="0" defTabSz="914400">
              <a:spcBef>
                <a:spcPts val="0"/>
              </a:spcBef>
              <a:spcAft>
                <a:spcPts val="0"/>
              </a:spcAft>
              <a:buClrTx/>
              <a:buSzTx/>
              <a:defRPr/>
            </a:pPr>
            <a:endParaRPr lang="en-US" sz="2400" dirty="0">
              <a:solidFill>
                <a:schemeClr val="tx1"/>
              </a:solidFill>
            </a:endParaRPr>
          </a:p>
          <a:p>
            <a:pPr lvl="0" defTabSz="914400">
              <a:spcBef>
                <a:spcPts val="0"/>
              </a:spcBef>
              <a:spcAft>
                <a:spcPts val="0"/>
              </a:spcAft>
              <a:buClrTx/>
              <a:buSzTx/>
              <a:defRPr/>
            </a:pPr>
            <a:r>
              <a:rPr lang="en-US" sz="2400" dirty="0" smtClean="0">
                <a:solidFill>
                  <a:schemeClr val="tx1"/>
                </a:solidFill>
              </a:rPr>
              <a:t>Interviews focused on:</a:t>
            </a:r>
          </a:p>
          <a:p>
            <a:pPr marL="800100" lvl="1" indent="-342900" defTabSz="914400">
              <a:spcBef>
                <a:spcPts val="0"/>
              </a:spcBef>
              <a:spcAft>
                <a:spcPts val="0"/>
              </a:spcAft>
              <a:buClrTx/>
              <a:buSzTx/>
              <a:buFont typeface="Arial" panose="020B0604020202020204" pitchFamily="34" charset="0"/>
              <a:buChar char="•"/>
              <a:defRPr/>
            </a:pPr>
            <a:r>
              <a:rPr lang="en-US" sz="2400" dirty="0" smtClean="0">
                <a:solidFill>
                  <a:schemeClr val="tx1"/>
                </a:solidFill>
              </a:rPr>
              <a:t>Likelihood of sexual assault</a:t>
            </a:r>
          </a:p>
          <a:p>
            <a:pPr marL="800100" lvl="1" indent="-342900" defTabSz="914400">
              <a:spcBef>
                <a:spcPts val="0"/>
              </a:spcBef>
              <a:spcAft>
                <a:spcPts val="0"/>
              </a:spcAft>
              <a:buClrTx/>
              <a:buSzTx/>
              <a:buFont typeface="Arial" panose="020B0604020202020204" pitchFamily="34" charset="0"/>
              <a:buChar char="•"/>
              <a:defRPr/>
            </a:pPr>
            <a:r>
              <a:rPr lang="en-US" sz="2400" dirty="0" smtClean="0">
                <a:solidFill>
                  <a:schemeClr val="tx1"/>
                </a:solidFill>
              </a:rPr>
              <a:t>Assignment of responsibility to perpetrator, victim, and bystander</a:t>
            </a:r>
          </a:p>
          <a:p>
            <a:pPr marL="800100" lvl="1" indent="-342900" defTabSz="914400">
              <a:spcBef>
                <a:spcPts val="0"/>
              </a:spcBef>
              <a:spcAft>
                <a:spcPts val="0"/>
              </a:spcAft>
              <a:buClrTx/>
              <a:buSzTx/>
              <a:buFont typeface="Arial" panose="020B0604020202020204" pitchFamily="34" charset="0"/>
              <a:buChar char="•"/>
              <a:defRPr/>
            </a:pPr>
            <a:r>
              <a:rPr lang="en-US" sz="2400" dirty="0" smtClean="0">
                <a:solidFill>
                  <a:schemeClr val="tx1"/>
                </a:solidFill>
              </a:rPr>
              <a:t>Factors contributing to the assignment of responsibility</a:t>
            </a:r>
          </a:p>
          <a:p>
            <a:pPr defTabSz="914400">
              <a:spcBef>
                <a:spcPts val="0"/>
              </a:spcBef>
              <a:spcAft>
                <a:spcPts val="0"/>
              </a:spcAft>
              <a:buClrTx/>
              <a:buSzTx/>
              <a:defRPr/>
            </a:pPr>
            <a:endParaRPr lang="en-US" sz="2400" dirty="0">
              <a:solidFill>
                <a:schemeClr val="tx1"/>
              </a:solidFill>
            </a:endParaRPr>
          </a:p>
          <a:p>
            <a:pPr defTabSz="914400">
              <a:spcBef>
                <a:spcPts val="0"/>
              </a:spcBef>
              <a:spcAft>
                <a:spcPts val="0"/>
              </a:spcAft>
              <a:buClrTx/>
              <a:buSzTx/>
              <a:defRPr/>
            </a:pPr>
            <a:r>
              <a:rPr lang="en-US" sz="2400" dirty="0" smtClean="0">
                <a:solidFill>
                  <a:schemeClr val="tx1"/>
                </a:solidFill>
              </a:rPr>
              <a:t>Qualitative coding techniques</a:t>
            </a:r>
          </a:p>
        </p:txBody>
      </p:sp>
    </p:spTree>
    <p:extLst>
      <p:ext uri="{BB962C8B-B14F-4D97-AF65-F5344CB8AC3E}">
        <p14:creationId xmlns:p14="http://schemas.microsoft.com/office/powerpoint/2010/main" val="3529985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610" y="152400"/>
            <a:ext cx="11210246" cy="914400"/>
          </a:xfrm>
        </p:spPr>
        <p:txBody>
          <a:bodyPr>
            <a:normAutofit/>
          </a:bodyPr>
          <a:lstStyle/>
          <a:p>
            <a:pPr algn="ctr"/>
            <a:r>
              <a:rPr lang="en-US" sz="2800" dirty="0" smtClean="0"/>
              <a:t>Scenario Cheat sheet </a:t>
            </a:r>
            <a:endParaRPr lang="en-US" sz="2800" dirty="0"/>
          </a:p>
        </p:txBody>
      </p:sp>
      <p:sp>
        <p:nvSpPr>
          <p:cNvPr id="3" name="Text Placeholder 2"/>
          <p:cNvSpPr>
            <a:spLocks noGrp="1"/>
          </p:cNvSpPr>
          <p:nvPr>
            <p:ph type="body" idx="1"/>
          </p:nvPr>
        </p:nvSpPr>
        <p:spPr>
          <a:xfrm>
            <a:off x="124178" y="1066799"/>
            <a:ext cx="11830755" cy="5656729"/>
          </a:xfrm>
        </p:spPr>
        <p:txBody>
          <a:bodyPr anchor="t">
            <a:normAutofit/>
          </a:bodyPr>
          <a:lstStyle/>
          <a:p>
            <a:pPr lvl="0" defTabSz="914400">
              <a:spcBef>
                <a:spcPts val="0"/>
              </a:spcBef>
              <a:spcAft>
                <a:spcPts val="0"/>
              </a:spcAft>
              <a:buClrTx/>
              <a:buSzTx/>
              <a:defRPr/>
            </a:pPr>
            <a:r>
              <a:rPr lang="en-US" sz="1600" dirty="0" smtClean="0">
                <a:solidFill>
                  <a:schemeClr val="tx1"/>
                </a:solidFill>
              </a:rPr>
              <a:t>Scenario 1 = Jack, Kelly, Beth (Kelly is vulnerable, Jack gets Kelly drunk and takes her to a separate room, Beth </a:t>
            </a:r>
          </a:p>
          <a:p>
            <a:pPr lvl="0" defTabSz="914400">
              <a:spcBef>
                <a:spcPts val="0"/>
              </a:spcBef>
              <a:spcAft>
                <a:spcPts val="0"/>
              </a:spcAft>
              <a:buClrTx/>
              <a:buSzTx/>
              <a:defRPr/>
            </a:pPr>
            <a:r>
              <a:rPr lang="en-US" sz="1600" dirty="0">
                <a:solidFill>
                  <a:schemeClr val="tx1"/>
                </a:solidFill>
              </a:rPr>
              <a:t>	 </a:t>
            </a:r>
            <a:r>
              <a:rPr lang="en-US" sz="1600" dirty="0" smtClean="0">
                <a:solidFill>
                  <a:schemeClr val="tx1"/>
                </a:solidFill>
              </a:rPr>
              <a:t>     witnesses and considers checking on Kelly but gets distracted by party)</a:t>
            </a:r>
          </a:p>
          <a:p>
            <a:pPr lvl="0" defTabSz="914400">
              <a:spcBef>
                <a:spcPts val="0"/>
              </a:spcBef>
              <a:spcAft>
                <a:spcPts val="0"/>
              </a:spcAft>
              <a:buClrTx/>
              <a:buSzTx/>
              <a:defRPr/>
            </a:pPr>
            <a:endParaRPr lang="en-US" sz="1600" dirty="0">
              <a:solidFill>
                <a:schemeClr val="tx1"/>
              </a:solidFill>
            </a:endParaRPr>
          </a:p>
          <a:p>
            <a:pPr lvl="0" defTabSz="914400">
              <a:spcBef>
                <a:spcPts val="0"/>
              </a:spcBef>
              <a:spcAft>
                <a:spcPts val="0"/>
              </a:spcAft>
              <a:buClrTx/>
              <a:buSzTx/>
              <a:defRPr/>
            </a:pPr>
            <a:r>
              <a:rPr lang="en-US" sz="1600" dirty="0" smtClean="0">
                <a:solidFill>
                  <a:schemeClr val="tx1"/>
                </a:solidFill>
              </a:rPr>
              <a:t>Scenario 2 = John, Maddie, Kevin (Maddie is not drinking, John spikes her Coke and tells Kevin in advance, Kevin </a:t>
            </a:r>
          </a:p>
          <a:p>
            <a:pPr lvl="0" defTabSz="914400">
              <a:spcBef>
                <a:spcPts val="0"/>
              </a:spcBef>
              <a:spcAft>
                <a:spcPts val="0"/>
              </a:spcAft>
              <a:buClrTx/>
              <a:buSzTx/>
              <a:defRPr/>
            </a:pPr>
            <a:r>
              <a:rPr lang="en-US" sz="1600" dirty="0">
                <a:solidFill>
                  <a:schemeClr val="tx1"/>
                </a:solidFill>
              </a:rPr>
              <a:t>	</a:t>
            </a:r>
            <a:r>
              <a:rPr lang="en-US" sz="1600" dirty="0" smtClean="0">
                <a:solidFill>
                  <a:schemeClr val="tx1"/>
                </a:solidFill>
              </a:rPr>
              <a:t>      grimaces but doesn’t say anything, Kevin sees John lead a woozy Maddie to a back room)</a:t>
            </a:r>
          </a:p>
          <a:p>
            <a:pPr lvl="0" defTabSz="914400">
              <a:spcBef>
                <a:spcPts val="0"/>
              </a:spcBef>
              <a:spcAft>
                <a:spcPts val="0"/>
              </a:spcAft>
              <a:buClrTx/>
              <a:buSzTx/>
              <a:defRPr/>
            </a:pPr>
            <a:endParaRPr lang="en-US" sz="1600" dirty="0">
              <a:solidFill>
                <a:schemeClr val="tx1"/>
              </a:solidFill>
            </a:endParaRPr>
          </a:p>
          <a:p>
            <a:pPr lvl="0" defTabSz="914400">
              <a:spcBef>
                <a:spcPts val="0"/>
              </a:spcBef>
              <a:spcAft>
                <a:spcPts val="0"/>
              </a:spcAft>
              <a:buClrTx/>
              <a:buSzTx/>
              <a:defRPr/>
            </a:pPr>
            <a:r>
              <a:rPr lang="en-US" sz="1600" dirty="0" smtClean="0">
                <a:solidFill>
                  <a:schemeClr val="tx1"/>
                </a:solidFill>
              </a:rPr>
              <a:t>Scenario 3 = Trevor, Christina, Alex (Christina is a lesbian, Trevor is annoyed and tells Alex he’s going to get her into bed</a:t>
            </a:r>
          </a:p>
          <a:p>
            <a:pPr lvl="0" defTabSz="914400">
              <a:spcBef>
                <a:spcPts val="0"/>
              </a:spcBef>
              <a:spcAft>
                <a:spcPts val="0"/>
              </a:spcAft>
              <a:buClrTx/>
              <a:buSzTx/>
              <a:defRPr/>
            </a:pPr>
            <a:r>
              <a:rPr lang="en-US" sz="1600" dirty="0">
                <a:solidFill>
                  <a:schemeClr val="tx1"/>
                </a:solidFill>
              </a:rPr>
              <a:t>	</a:t>
            </a:r>
            <a:r>
              <a:rPr lang="en-US" sz="1600" dirty="0" smtClean="0">
                <a:solidFill>
                  <a:schemeClr val="tx1"/>
                </a:solidFill>
              </a:rPr>
              <a:t>      anyway, Alex protests a bit but says “good luck” and watches them leave party together)</a:t>
            </a:r>
          </a:p>
          <a:p>
            <a:pPr lvl="0" defTabSz="914400">
              <a:spcBef>
                <a:spcPts val="0"/>
              </a:spcBef>
              <a:spcAft>
                <a:spcPts val="0"/>
              </a:spcAft>
              <a:buClrTx/>
              <a:buSzTx/>
              <a:defRPr/>
            </a:pPr>
            <a:endParaRPr lang="en-US" sz="1600" dirty="0">
              <a:solidFill>
                <a:schemeClr val="tx1"/>
              </a:solidFill>
            </a:endParaRPr>
          </a:p>
          <a:p>
            <a:pPr lvl="0" defTabSz="914400">
              <a:spcBef>
                <a:spcPts val="0"/>
              </a:spcBef>
              <a:spcAft>
                <a:spcPts val="0"/>
              </a:spcAft>
              <a:buClrTx/>
              <a:buSzTx/>
              <a:defRPr/>
            </a:pPr>
            <a:r>
              <a:rPr lang="en-US" sz="1600" dirty="0" smtClean="0">
                <a:solidFill>
                  <a:schemeClr val="tx1"/>
                </a:solidFill>
              </a:rPr>
              <a:t>Scenario 4 = Cory, Michelle, Austin (Michelle flirts with Cory until he begins aggressively hitting on her during a study </a:t>
            </a:r>
          </a:p>
          <a:p>
            <a:pPr lvl="0" defTabSz="914400">
              <a:spcBef>
                <a:spcPts val="0"/>
              </a:spcBef>
              <a:spcAft>
                <a:spcPts val="0"/>
              </a:spcAft>
              <a:buClrTx/>
              <a:buSzTx/>
              <a:defRPr/>
            </a:pPr>
            <a:r>
              <a:rPr lang="en-US" sz="1600" dirty="0">
                <a:solidFill>
                  <a:schemeClr val="tx1"/>
                </a:solidFill>
              </a:rPr>
              <a:t>	</a:t>
            </a:r>
            <a:r>
              <a:rPr lang="en-US" sz="1600" dirty="0" smtClean="0">
                <a:solidFill>
                  <a:schemeClr val="tx1"/>
                </a:solidFill>
              </a:rPr>
              <a:t>      group, Austin watches with amusement as Michelle fumbles, Cory gets angry, calls her a tease, and</a:t>
            </a:r>
          </a:p>
          <a:p>
            <a:pPr lvl="0" defTabSz="914400">
              <a:spcBef>
                <a:spcPts val="0"/>
              </a:spcBef>
              <a:spcAft>
                <a:spcPts val="0"/>
              </a:spcAft>
              <a:buClrTx/>
              <a:buSzTx/>
              <a:defRPr/>
            </a:pPr>
            <a:r>
              <a:rPr lang="en-US" sz="1600" dirty="0">
                <a:solidFill>
                  <a:schemeClr val="tx1"/>
                </a:solidFill>
              </a:rPr>
              <a:t>	</a:t>
            </a:r>
            <a:r>
              <a:rPr lang="en-US" sz="1600" dirty="0" smtClean="0">
                <a:solidFill>
                  <a:schemeClr val="tx1"/>
                </a:solidFill>
              </a:rPr>
              <a:t>      stomps off) </a:t>
            </a:r>
          </a:p>
          <a:p>
            <a:pPr lvl="0" defTabSz="914400">
              <a:spcBef>
                <a:spcPts val="0"/>
              </a:spcBef>
              <a:spcAft>
                <a:spcPts val="0"/>
              </a:spcAft>
              <a:buClrTx/>
              <a:buSzTx/>
              <a:defRPr/>
            </a:pPr>
            <a:endParaRPr lang="en-US" sz="1600" dirty="0">
              <a:solidFill>
                <a:schemeClr val="tx1"/>
              </a:solidFill>
            </a:endParaRPr>
          </a:p>
          <a:p>
            <a:pPr lvl="0" defTabSz="914400">
              <a:spcBef>
                <a:spcPts val="0"/>
              </a:spcBef>
              <a:spcAft>
                <a:spcPts val="0"/>
              </a:spcAft>
              <a:buClrTx/>
              <a:buSzTx/>
              <a:defRPr/>
            </a:pPr>
            <a:r>
              <a:rPr lang="en-US" sz="1600" dirty="0" smtClean="0">
                <a:solidFill>
                  <a:schemeClr val="tx1"/>
                </a:solidFill>
              </a:rPr>
              <a:t>Scenario 5 = Ethan, Spencer, Abby (Ethan and Spencer are gay men but they are not dating, Ethan comes</a:t>
            </a:r>
          </a:p>
          <a:p>
            <a:pPr lvl="0" defTabSz="914400">
              <a:spcBef>
                <a:spcPts val="0"/>
              </a:spcBef>
              <a:spcAft>
                <a:spcPts val="0"/>
              </a:spcAft>
              <a:buClrTx/>
              <a:buSzTx/>
              <a:defRPr/>
            </a:pPr>
            <a:r>
              <a:rPr lang="en-US" sz="1600" dirty="0" smtClean="0">
                <a:solidFill>
                  <a:schemeClr val="tx1"/>
                </a:solidFill>
              </a:rPr>
              <a:t> 	      on strong with Spencer and forces a kiss, Abby witnesses but is seemingly too stunned to</a:t>
            </a:r>
          </a:p>
          <a:p>
            <a:pPr lvl="0" defTabSz="914400">
              <a:spcBef>
                <a:spcPts val="0"/>
              </a:spcBef>
              <a:spcAft>
                <a:spcPts val="0"/>
              </a:spcAft>
              <a:buClrTx/>
              <a:buSzTx/>
              <a:defRPr/>
            </a:pPr>
            <a:r>
              <a:rPr lang="en-US" sz="1600" dirty="0" smtClean="0">
                <a:solidFill>
                  <a:schemeClr val="tx1"/>
                </a:solidFill>
              </a:rPr>
              <a:t> 	      speak, Spencer yells “stop” and walks away)</a:t>
            </a:r>
          </a:p>
          <a:p>
            <a:pPr lvl="0" defTabSz="914400">
              <a:spcBef>
                <a:spcPts val="0"/>
              </a:spcBef>
              <a:spcAft>
                <a:spcPts val="0"/>
              </a:spcAft>
              <a:buClrTx/>
              <a:buSzTx/>
              <a:defRPr/>
            </a:pPr>
            <a:endParaRPr lang="en-US" sz="1600" dirty="0">
              <a:solidFill>
                <a:schemeClr val="tx1"/>
              </a:solidFill>
            </a:endParaRPr>
          </a:p>
          <a:p>
            <a:pPr lvl="0" defTabSz="914400">
              <a:spcBef>
                <a:spcPts val="0"/>
              </a:spcBef>
              <a:spcAft>
                <a:spcPts val="0"/>
              </a:spcAft>
              <a:buClrTx/>
              <a:buSzTx/>
              <a:defRPr/>
            </a:pPr>
            <a:r>
              <a:rPr lang="en-US" sz="1600" dirty="0" smtClean="0">
                <a:solidFill>
                  <a:schemeClr val="tx1"/>
                </a:solidFill>
              </a:rPr>
              <a:t>Scenario 6 = Janelle, Terin, Alyssa (Janelle hits on Terin during a study group, he does not return her</a:t>
            </a:r>
          </a:p>
          <a:p>
            <a:pPr lvl="0" defTabSz="914400">
              <a:spcBef>
                <a:spcPts val="0"/>
              </a:spcBef>
              <a:spcAft>
                <a:spcPts val="0"/>
              </a:spcAft>
              <a:buClrTx/>
              <a:buSzTx/>
              <a:defRPr/>
            </a:pPr>
            <a:r>
              <a:rPr lang="en-US" sz="1600" dirty="0" smtClean="0">
                <a:solidFill>
                  <a:schemeClr val="tx1"/>
                </a:solidFill>
              </a:rPr>
              <a:t> 	       interest, Janelle has Alyssa leave with </a:t>
            </a:r>
            <a:r>
              <a:rPr lang="en-US" sz="1600" dirty="0" err="1" smtClean="0">
                <a:solidFill>
                  <a:schemeClr val="tx1"/>
                </a:solidFill>
              </a:rPr>
              <a:t>Terin’s</a:t>
            </a:r>
            <a:r>
              <a:rPr lang="en-US" sz="1600" dirty="0" smtClean="0">
                <a:solidFill>
                  <a:schemeClr val="tx1"/>
                </a:solidFill>
              </a:rPr>
              <a:t>  phone, Janelle corners Terin and </a:t>
            </a:r>
          </a:p>
          <a:p>
            <a:pPr lvl="0" defTabSz="914400">
              <a:spcBef>
                <a:spcPts val="0"/>
              </a:spcBef>
              <a:spcAft>
                <a:spcPts val="0"/>
              </a:spcAft>
              <a:buClrTx/>
              <a:buSzTx/>
              <a:defRPr/>
            </a:pPr>
            <a:r>
              <a:rPr lang="en-US" sz="1600" dirty="0">
                <a:solidFill>
                  <a:schemeClr val="tx1"/>
                </a:solidFill>
              </a:rPr>
              <a:t>	</a:t>
            </a:r>
            <a:r>
              <a:rPr lang="en-US" sz="1600" dirty="0" smtClean="0">
                <a:solidFill>
                  <a:schemeClr val="tx1"/>
                </a:solidFill>
              </a:rPr>
              <a:t>       refuses to return the phone until he gives her some attention)</a:t>
            </a:r>
            <a:endParaRPr lang="en-US" sz="1600" dirty="0">
              <a:solidFill>
                <a:schemeClr val="tx1"/>
              </a:solidFill>
            </a:endParaRPr>
          </a:p>
        </p:txBody>
      </p:sp>
    </p:spTree>
    <p:extLst>
      <p:ext uri="{BB962C8B-B14F-4D97-AF65-F5344CB8AC3E}">
        <p14:creationId xmlns:p14="http://schemas.microsoft.com/office/powerpoint/2010/main" val="17012128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610" y="152400"/>
            <a:ext cx="11210246" cy="914400"/>
          </a:xfrm>
        </p:spPr>
        <p:txBody>
          <a:bodyPr>
            <a:normAutofit/>
          </a:bodyPr>
          <a:lstStyle/>
          <a:p>
            <a:pPr algn="ctr"/>
            <a:r>
              <a:rPr lang="en-US" sz="3600" dirty="0" smtClean="0"/>
              <a:t>Scenario 2: John, Maddie, </a:t>
            </a:r>
            <a:r>
              <a:rPr lang="en-US" sz="3600" dirty="0" err="1" smtClean="0"/>
              <a:t>kevin</a:t>
            </a:r>
            <a:endParaRPr lang="en-US" sz="3600" dirty="0"/>
          </a:p>
        </p:txBody>
      </p:sp>
      <p:sp>
        <p:nvSpPr>
          <p:cNvPr id="3" name="Text Placeholder 2"/>
          <p:cNvSpPr>
            <a:spLocks noGrp="1"/>
          </p:cNvSpPr>
          <p:nvPr>
            <p:ph type="body" idx="1"/>
          </p:nvPr>
        </p:nvSpPr>
        <p:spPr>
          <a:xfrm>
            <a:off x="256032" y="920496"/>
            <a:ext cx="11106913" cy="5590032"/>
          </a:xfrm>
        </p:spPr>
        <p:txBody>
          <a:bodyPr anchor="t">
            <a:normAutofit/>
          </a:bodyPr>
          <a:lstStyle/>
          <a:p>
            <a:endParaRPr lang="en-US" sz="2200" dirty="0" smtClean="0">
              <a:solidFill>
                <a:schemeClr val="tx1"/>
              </a:solidFill>
            </a:endParaRPr>
          </a:p>
          <a:p>
            <a:r>
              <a:rPr lang="en-US" sz="2200" dirty="0" smtClean="0">
                <a:solidFill>
                  <a:schemeClr val="tx1"/>
                </a:solidFill>
              </a:rPr>
              <a:t>On </a:t>
            </a:r>
            <a:r>
              <a:rPr lang="en-US" sz="2200" dirty="0">
                <a:solidFill>
                  <a:schemeClr val="tx1"/>
                </a:solidFill>
              </a:rPr>
              <a:t>the second weekend of the semester, Maddie, Kevin, and John attended the same party. After a couple hours of dancing, chatting, and flirting, John offered to go get Maddie a drink. She said she’d appreciate a soda but no alcohol. John gave her a hard time about the alcohol and pressured her to “live a little” and “grow up,” but Maddie refused –“I’m just not a big drinker.” John finally relented and went to get her a glass of soda; on the way he ran into Kevin who asked how things were going with the girl he was talking to. “Damn good,” John replied, “but I think my chances would be better if I could get some alcohol in her. But she’s not drinking tonight.” John nudged Kevin and added, “A little something ‘extra’ in this Coke might be enough to loosen her up though.” Kevin grimaced at that comment but didn’t say anything </a:t>
            </a:r>
            <a:r>
              <a:rPr lang="en-US" sz="2200" dirty="0" smtClean="0">
                <a:solidFill>
                  <a:schemeClr val="tx1"/>
                </a:solidFill>
              </a:rPr>
              <a:t>and          </a:t>
            </a:r>
            <a:r>
              <a:rPr lang="en-US" sz="2200" dirty="0">
                <a:solidFill>
                  <a:schemeClr val="tx1"/>
                </a:solidFill>
              </a:rPr>
              <a:t>later that evening he saw John leading a woozy Maddie off to a back </a:t>
            </a:r>
            <a:r>
              <a:rPr lang="en-US" sz="2200" dirty="0" smtClean="0">
                <a:solidFill>
                  <a:schemeClr val="tx1"/>
                </a:solidFill>
              </a:rPr>
              <a:t>        room</a:t>
            </a:r>
            <a:r>
              <a:rPr lang="en-US" sz="2200" dirty="0">
                <a:solidFill>
                  <a:schemeClr val="tx1"/>
                </a:solidFill>
              </a:rPr>
              <a:t>. </a:t>
            </a:r>
          </a:p>
          <a:p>
            <a:pPr lvl="0" defTabSz="914400">
              <a:spcBef>
                <a:spcPts val="0"/>
              </a:spcBef>
              <a:spcAft>
                <a:spcPts val="0"/>
              </a:spcAft>
              <a:buClrTx/>
              <a:buSzTx/>
              <a:defRPr/>
            </a:pPr>
            <a:endParaRPr lang="en-US" sz="2400" dirty="0" smtClean="0">
              <a:solidFill>
                <a:schemeClr val="tx1"/>
              </a:solidFill>
            </a:endParaRPr>
          </a:p>
          <a:p>
            <a:pPr lvl="0" defTabSz="914400">
              <a:spcBef>
                <a:spcPts val="0"/>
              </a:spcBef>
              <a:spcAft>
                <a:spcPts val="0"/>
              </a:spcAft>
              <a:buClrTx/>
              <a:buSzTx/>
              <a:defRPr/>
            </a:pPr>
            <a:endParaRPr lang="en-US" sz="2400" dirty="0">
              <a:solidFill>
                <a:schemeClr val="tx1"/>
              </a:solidFill>
            </a:endParaRPr>
          </a:p>
        </p:txBody>
      </p:sp>
    </p:spTree>
    <p:extLst>
      <p:ext uri="{BB962C8B-B14F-4D97-AF65-F5344CB8AC3E}">
        <p14:creationId xmlns:p14="http://schemas.microsoft.com/office/powerpoint/2010/main" val="39480431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610" y="152400"/>
            <a:ext cx="11210246" cy="914400"/>
          </a:xfrm>
        </p:spPr>
        <p:txBody>
          <a:bodyPr>
            <a:normAutofit/>
          </a:bodyPr>
          <a:lstStyle/>
          <a:p>
            <a:pPr algn="ctr"/>
            <a:r>
              <a:rPr lang="en-US" sz="2800" dirty="0" smtClean="0"/>
              <a:t>Scenario Cheat sheet </a:t>
            </a:r>
            <a:endParaRPr lang="en-US" sz="2800" dirty="0"/>
          </a:p>
        </p:txBody>
      </p:sp>
      <p:sp>
        <p:nvSpPr>
          <p:cNvPr id="3" name="Text Placeholder 2"/>
          <p:cNvSpPr>
            <a:spLocks noGrp="1"/>
          </p:cNvSpPr>
          <p:nvPr>
            <p:ph type="body" idx="1"/>
          </p:nvPr>
        </p:nvSpPr>
        <p:spPr>
          <a:xfrm>
            <a:off x="124178" y="1066799"/>
            <a:ext cx="11830755" cy="5656729"/>
          </a:xfrm>
        </p:spPr>
        <p:txBody>
          <a:bodyPr anchor="t">
            <a:normAutofit/>
          </a:bodyPr>
          <a:lstStyle/>
          <a:p>
            <a:pPr lvl="0" defTabSz="914400">
              <a:spcBef>
                <a:spcPts val="0"/>
              </a:spcBef>
              <a:spcAft>
                <a:spcPts val="0"/>
              </a:spcAft>
              <a:buClrTx/>
              <a:buSzTx/>
              <a:defRPr/>
            </a:pPr>
            <a:r>
              <a:rPr lang="en-US" sz="1600" dirty="0" smtClean="0">
                <a:solidFill>
                  <a:schemeClr val="tx1"/>
                </a:solidFill>
              </a:rPr>
              <a:t>Scenario 1 = Jack, Kelly, Beth (Kelly is vulnerable, Jack gets Kelly drunk and takes her to a separate room, Beth </a:t>
            </a:r>
          </a:p>
          <a:p>
            <a:pPr lvl="0" defTabSz="914400">
              <a:spcBef>
                <a:spcPts val="0"/>
              </a:spcBef>
              <a:spcAft>
                <a:spcPts val="0"/>
              </a:spcAft>
              <a:buClrTx/>
              <a:buSzTx/>
              <a:defRPr/>
            </a:pPr>
            <a:r>
              <a:rPr lang="en-US" sz="1600" dirty="0">
                <a:solidFill>
                  <a:schemeClr val="tx1"/>
                </a:solidFill>
              </a:rPr>
              <a:t>	 </a:t>
            </a:r>
            <a:r>
              <a:rPr lang="en-US" sz="1600" dirty="0" smtClean="0">
                <a:solidFill>
                  <a:schemeClr val="tx1"/>
                </a:solidFill>
              </a:rPr>
              <a:t>     witnesses and considers checking on Kelly but gets distracted by party)</a:t>
            </a:r>
          </a:p>
          <a:p>
            <a:pPr lvl="0" defTabSz="914400">
              <a:spcBef>
                <a:spcPts val="0"/>
              </a:spcBef>
              <a:spcAft>
                <a:spcPts val="0"/>
              </a:spcAft>
              <a:buClrTx/>
              <a:buSzTx/>
              <a:defRPr/>
            </a:pPr>
            <a:endParaRPr lang="en-US" sz="1600" dirty="0">
              <a:solidFill>
                <a:schemeClr val="tx1"/>
              </a:solidFill>
            </a:endParaRPr>
          </a:p>
          <a:p>
            <a:pPr lvl="0" defTabSz="914400">
              <a:spcBef>
                <a:spcPts val="0"/>
              </a:spcBef>
              <a:spcAft>
                <a:spcPts val="0"/>
              </a:spcAft>
              <a:buClrTx/>
              <a:buSzTx/>
              <a:defRPr/>
            </a:pPr>
            <a:r>
              <a:rPr lang="en-US" sz="1600" dirty="0" smtClean="0">
                <a:solidFill>
                  <a:schemeClr val="tx1"/>
                </a:solidFill>
              </a:rPr>
              <a:t>Scenario 2 = John, Maddie, Kevin (Maddie is not drinking, John spikes her Coke and tells Kevin in advance, Kevin </a:t>
            </a:r>
          </a:p>
          <a:p>
            <a:pPr lvl="0" defTabSz="914400">
              <a:spcBef>
                <a:spcPts val="0"/>
              </a:spcBef>
              <a:spcAft>
                <a:spcPts val="0"/>
              </a:spcAft>
              <a:buClrTx/>
              <a:buSzTx/>
              <a:defRPr/>
            </a:pPr>
            <a:r>
              <a:rPr lang="en-US" sz="1600" dirty="0">
                <a:solidFill>
                  <a:schemeClr val="tx1"/>
                </a:solidFill>
              </a:rPr>
              <a:t>	</a:t>
            </a:r>
            <a:r>
              <a:rPr lang="en-US" sz="1600" dirty="0" smtClean="0">
                <a:solidFill>
                  <a:schemeClr val="tx1"/>
                </a:solidFill>
              </a:rPr>
              <a:t>      grimaces but doesn’t say anything, Kevin sees John lead a woozy Maddie to a back room)</a:t>
            </a:r>
          </a:p>
          <a:p>
            <a:pPr lvl="0" defTabSz="914400">
              <a:spcBef>
                <a:spcPts val="0"/>
              </a:spcBef>
              <a:spcAft>
                <a:spcPts val="0"/>
              </a:spcAft>
              <a:buClrTx/>
              <a:buSzTx/>
              <a:defRPr/>
            </a:pPr>
            <a:endParaRPr lang="en-US" sz="1600" dirty="0">
              <a:solidFill>
                <a:schemeClr val="tx1"/>
              </a:solidFill>
            </a:endParaRPr>
          </a:p>
          <a:p>
            <a:pPr lvl="0" defTabSz="914400">
              <a:spcBef>
                <a:spcPts val="0"/>
              </a:spcBef>
              <a:spcAft>
                <a:spcPts val="0"/>
              </a:spcAft>
              <a:buClrTx/>
              <a:buSzTx/>
              <a:defRPr/>
            </a:pPr>
            <a:r>
              <a:rPr lang="en-US" sz="1600" dirty="0" smtClean="0">
                <a:solidFill>
                  <a:schemeClr val="tx1"/>
                </a:solidFill>
              </a:rPr>
              <a:t>Scenario 3 = Trevor, Christina, Alex (Christina is a lesbian, Trevor is annoyed and tells Alex he’s going to get her into bed</a:t>
            </a:r>
          </a:p>
          <a:p>
            <a:pPr lvl="0" defTabSz="914400">
              <a:spcBef>
                <a:spcPts val="0"/>
              </a:spcBef>
              <a:spcAft>
                <a:spcPts val="0"/>
              </a:spcAft>
              <a:buClrTx/>
              <a:buSzTx/>
              <a:defRPr/>
            </a:pPr>
            <a:r>
              <a:rPr lang="en-US" sz="1600" dirty="0">
                <a:solidFill>
                  <a:schemeClr val="tx1"/>
                </a:solidFill>
              </a:rPr>
              <a:t>	</a:t>
            </a:r>
            <a:r>
              <a:rPr lang="en-US" sz="1600" dirty="0" smtClean="0">
                <a:solidFill>
                  <a:schemeClr val="tx1"/>
                </a:solidFill>
              </a:rPr>
              <a:t>      anyway, Alex protests a bit but says “good luck” and watches them leave party together)</a:t>
            </a:r>
          </a:p>
          <a:p>
            <a:pPr lvl="0" defTabSz="914400">
              <a:spcBef>
                <a:spcPts val="0"/>
              </a:spcBef>
              <a:spcAft>
                <a:spcPts val="0"/>
              </a:spcAft>
              <a:buClrTx/>
              <a:buSzTx/>
              <a:defRPr/>
            </a:pPr>
            <a:endParaRPr lang="en-US" sz="1600" dirty="0">
              <a:solidFill>
                <a:schemeClr val="tx1"/>
              </a:solidFill>
            </a:endParaRPr>
          </a:p>
          <a:p>
            <a:pPr lvl="0" defTabSz="914400">
              <a:spcBef>
                <a:spcPts val="0"/>
              </a:spcBef>
              <a:spcAft>
                <a:spcPts val="0"/>
              </a:spcAft>
              <a:buClrTx/>
              <a:buSzTx/>
              <a:defRPr/>
            </a:pPr>
            <a:r>
              <a:rPr lang="en-US" sz="1600" dirty="0" smtClean="0">
                <a:solidFill>
                  <a:schemeClr val="tx1"/>
                </a:solidFill>
              </a:rPr>
              <a:t>Scenario 4 = Cory, Michelle, Austin (Michelle flirts with Cory until he begins aggressively hitting on her during a study </a:t>
            </a:r>
          </a:p>
          <a:p>
            <a:pPr lvl="0" defTabSz="914400">
              <a:spcBef>
                <a:spcPts val="0"/>
              </a:spcBef>
              <a:spcAft>
                <a:spcPts val="0"/>
              </a:spcAft>
              <a:buClrTx/>
              <a:buSzTx/>
              <a:defRPr/>
            </a:pPr>
            <a:r>
              <a:rPr lang="en-US" sz="1600" dirty="0">
                <a:solidFill>
                  <a:schemeClr val="tx1"/>
                </a:solidFill>
              </a:rPr>
              <a:t>	</a:t>
            </a:r>
            <a:r>
              <a:rPr lang="en-US" sz="1600" dirty="0" smtClean="0">
                <a:solidFill>
                  <a:schemeClr val="tx1"/>
                </a:solidFill>
              </a:rPr>
              <a:t>      group, Austin watches with amusement as Michelle fumbles, Cory gets angry, calls her a tease, and</a:t>
            </a:r>
          </a:p>
          <a:p>
            <a:pPr lvl="0" defTabSz="914400">
              <a:spcBef>
                <a:spcPts val="0"/>
              </a:spcBef>
              <a:spcAft>
                <a:spcPts val="0"/>
              </a:spcAft>
              <a:buClrTx/>
              <a:buSzTx/>
              <a:defRPr/>
            </a:pPr>
            <a:r>
              <a:rPr lang="en-US" sz="1600" dirty="0">
                <a:solidFill>
                  <a:schemeClr val="tx1"/>
                </a:solidFill>
              </a:rPr>
              <a:t>	</a:t>
            </a:r>
            <a:r>
              <a:rPr lang="en-US" sz="1600" dirty="0" smtClean="0">
                <a:solidFill>
                  <a:schemeClr val="tx1"/>
                </a:solidFill>
              </a:rPr>
              <a:t>      stomps off) </a:t>
            </a:r>
          </a:p>
          <a:p>
            <a:pPr lvl="0" defTabSz="914400">
              <a:spcBef>
                <a:spcPts val="0"/>
              </a:spcBef>
              <a:spcAft>
                <a:spcPts val="0"/>
              </a:spcAft>
              <a:buClrTx/>
              <a:buSzTx/>
              <a:defRPr/>
            </a:pPr>
            <a:endParaRPr lang="en-US" sz="1600" dirty="0">
              <a:solidFill>
                <a:schemeClr val="tx1"/>
              </a:solidFill>
            </a:endParaRPr>
          </a:p>
          <a:p>
            <a:pPr lvl="0" defTabSz="914400">
              <a:spcBef>
                <a:spcPts val="0"/>
              </a:spcBef>
              <a:spcAft>
                <a:spcPts val="0"/>
              </a:spcAft>
              <a:buClrTx/>
              <a:buSzTx/>
              <a:defRPr/>
            </a:pPr>
            <a:r>
              <a:rPr lang="en-US" sz="1600" dirty="0" smtClean="0">
                <a:solidFill>
                  <a:schemeClr val="tx1"/>
                </a:solidFill>
              </a:rPr>
              <a:t>Scenario 5 = Ethan, Spencer, Abby (Ethan and Spencer are gay men but they are not dating, Ethan comes</a:t>
            </a:r>
          </a:p>
          <a:p>
            <a:pPr lvl="0" defTabSz="914400">
              <a:spcBef>
                <a:spcPts val="0"/>
              </a:spcBef>
              <a:spcAft>
                <a:spcPts val="0"/>
              </a:spcAft>
              <a:buClrTx/>
              <a:buSzTx/>
              <a:defRPr/>
            </a:pPr>
            <a:r>
              <a:rPr lang="en-US" sz="1600" dirty="0" smtClean="0">
                <a:solidFill>
                  <a:schemeClr val="tx1"/>
                </a:solidFill>
              </a:rPr>
              <a:t> 	      on strong with Spencer and forces a kiss, Abby witnesses but is seemingly too stunned to</a:t>
            </a:r>
          </a:p>
          <a:p>
            <a:pPr lvl="0" defTabSz="914400">
              <a:spcBef>
                <a:spcPts val="0"/>
              </a:spcBef>
              <a:spcAft>
                <a:spcPts val="0"/>
              </a:spcAft>
              <a:buClrTx/>
              <a:buSzTx/>
              <a:defRPr/>
            </a:pPr>
            <a:r>
              <a:rPr lang="en-US" sz="1600" dirty="0" smtClean="0">
                <a:solidFill>
                  <a:schemeClr val="tx1"/>
                </a:solidFill>
              </a:rPr>
              <a:t> 	      speak, Spencer yells “stop” and walks away)</a:t>
            </a:r>
          </a:p>
          <a:p>
            <a:pPr lvl="0" defTabSz="914400">
              <a:spcBef>
                <a:spcPts val="0"/>
              </a:spcBef>
              <a:spcAft>
                <a:spcPts val="0"/>
              </a:spcAft>
              <a:buClrTx/>
              <a:buSzTx/>
              <a:defRPr/>
            </a:pPr>
            <a:endParaRPr lang="en-US" sz="1600" dirty="0">
              <a:solidFill>
                <a:schemeClr val="tx1"/>
              </a:solidFill>
            </a:endParaRPr>
          </a:p>
          <a:p>
            <a:pPr lvl="0" defTabSz="914400">
              <a:spcBef>
                <a:spcPts val="0"/>
              </a:spcBef>
              <a:spcAft>
                <a:spcPts val="0"/>
              </a:spcAft>
              <a:buClrTx/>
              <a:buSzTx/>
              <a:defRPr/>
            </a:pPr>
            <a:r>
              <a:rPr lang="en-US" sz="1600" dirty="0" smtClean="0">
                <a:solidFill>
                  <a:schemeClr val="tx1"/>
                </a:solidFill>
              </a:rPr>
              <a:t>Scenario 6 = Janelle, Terin, Alyssa (Janelle hits on Terin during a study group, he does not return her</a:t>
            </a:r>
          </a:p>
          <a:p>
            <a:pPr lvl="0" defTabSz="914400">
              <a:spcBef>
                <a:spcPts val="0"/>
              </a:spcBef>
              <a:spcAft>
                <a:spcPts val="0"/>
              </a:spcAft>
              <a:buClrTx/>
              <a:buSzTx/>
              <a:defRPr/>
            </a:pPr>
            <a:r>
              <a:rPr lang="en-US" sz="1600" dirty="0" smtClean="0">
                <a:solidFill>
                  <a:schemeClr val="tx1"/>
                </a:solidFill>
              </a:rPr>
              <a:t> 	       interest, Janelle has Alyssa leave with </a:t>
            </a:r>
            <a:r>
              <a:rPr lang="en-US" sz="1600" dirty="0" err="1" smtClean="0">
                <a:solidFill>
                  <a:schemeClr val="tx1"/>
                </a:solidFill>
              </a:rPr>
              <a:t>Terin’s</a:t>
            </a:r>
            <a:r>
              <a:rPr lang="en-US" sz="1600" dirty="0" smtClean="0">
                <a:solidFill>
                  <a:schemeClr val="tx1"/>
                </a:solidFill>
              </a:rPr>
              <a:t>  phone, Janelle corners Terin and </a:t>
            </a:r>
          </a:p>
          <a:p>
            <a:pPr lvl="0" defTabSz="914400">
              <a:spcBef>
                <a:spcPts val="0"/>
              </a:spcBef>
              <a:spcAft>
                <a:spcPts val="0"/>
              </a:spcAft>
              <a:buClrTx/>
              <a:buSzTx/>
              <a:defRPr/>
            </a:pPr>
            <a:r>
              <a:rPr lang="en-US" sz="1600" dirty="0">
                <a:solidFill>
                  <a:schemeClr val="tx1"/>
                </a:solidFill>
              </a:rPr>
              <a:t>	</a:t>
            </a:r>
            <a:r>
              <a:rPr lang="en-US" sz="1600" dirty="0" smtClean="0">
                <a:solidFill>
                  <a:schemeClr val="tx1"/>
                </a:solidFill>
              </a:rPr>
              <a:t>       refuses to return the phone until he gives her some attention)</a:t>
            </a:r>
            <a:endParaRPr lang="en-US" sz="1600" dirty="0">
              <a:solidFill>
                <a:schemeClr val="tx1"/>
              </a:solidFill>
            </a:endParaRPr>
          </a:p>
        </p:txBody>
      </p:sp>
    </p:spTree>
    <p:extLst>
      <p:ext uri="{BB962C8B-B14F-4D97-AF65-F5344CB8AC3E}">
        <p14:creationId xmlns:p14="http://schemas.microsoft.com/office/powerpoint/2010/main" val="503092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610" y="152400"/>
            <a:ext cx="11210246" cy="914400"/>
          </a:xfrm>
        </p:spPr>
        <p:txBody>
          <a:bodyPr>
            <a:normAutofit/>
          </a:bodyPr>
          <a:lstStyle/>
          <a:p>
            <a:pPr algn="ctr"/>
            <a:r>
              <a:rPr lang="en-US" sz="3600" dirty="0" smtClean="0"/>
              <a:t>Scenario 5: Ethan, spencer, </a:t>
            </a:r>
            <a:r>
              <a:rPr lang="en-US" sz="3600" dirty="0" err="1" smtClean="0"/>
              <a:t>abby</a:t>
            </a:r>
            <a:endParaRPr lang="en-US" sz="3600" dirty="0"/>
          </a:p>
        </p:txBody>
      </p:sp>
      <p:sp>
        <p:nvSpPr>
          <p:cNvPr id="3" name="Text Placeholder 2"/>
          <p:cNvSpPr>
            <a:spLocks noGrp="1"/>
          </p:cNvSpPr>
          <p:nvPr>
            <p:ph type="body" idx="1"/>
          </p:nvPr>
        </p:nvSpPr>
        <p:spPr>
          <a:xfrm>
            <a:off x="256032" y="920496"/>
            <a:ext cx="11106913" cy="5590032"/>
          </a:xfrm>
        </p:spPr>
        <p:txBody>
          <a:bodyPr anchor="t">
            <a:normAutofit/>
          </a:bodyPr>
          <a:lstStyle/>
          <a:p>
            <a:endParaRPr lang="en-US" sz="2200" dirty="0" smtClean="0">
              <a:solidFill>
                <a:schemeClr val="tx1"/>
              </a:solidFill>
            </a:endParaRPr>
          </a:p>
          <a:p>
            <a:r>
              <a:rPr lang="en-US" sz="2200" dirty="0">
                <a:solidFill>
                  <a:schemeClr val="tx1"/>
                </a:solidFill>
              </a:rPr>
              <a:t>Shortly after their Health and Society course ended, Abby, Ethan, and Spencer ran into each other at a local bar. They struck up a conversation, spent some time catching up, and shared a few rounds of drinks. Abby eventually excused herself to use the restroom and when she returned she noticed that the interaction between Ethan and Spencer had changed—Ethan was clearly hitting on Spencer but Spencer was not at all interested. After repeatedly rebuffing Ethan, Spencer started to leave but Ethan grabbed his arm, pulled him up against his own body, and whispered “You know you want it.” “No, actually</a:t>
            </a:r>
            <a:r>
              <a:rPr lang="en-US" sz="2200" dirty="0" smtClean="0">
                <a:solidFill>
                  <a:schemeClr val="tx1"/>
                </a:solidFill>
              </a:rPr>
              <a:t>,  </a:t>
            </a:r>
            <a:r>
              <a:rPr lang="en-US" sz="2200" dirty="0">
                <a:solidFill>
                  <a:schemeClr val="tx1"/>
                </a:solidFill>
              </a:rPr>
              <a:t>I don’t. I have a partner. I want you to let go of me.” Ethan grabbed </a:t>
            </a:r>
            <a:r>
              <a:rPr lang="en-US" sz="2200" dirty="0" smtClean="0">
                <a:solidFill>
                  <a:schemeClr val="tx1"/>
                </a:solidFill>
              </a:rPr>
              <a:t>     Spencer’s </a:t>
            </a:r>
            <a:r>
              <a:rPr lang="en-US" sz="2200" dirty="0">
                <a:solidFill>
                  <a:schemeClr val="tx1"/>
                </a:solidFill>
              </a:rPr>
              <a:t>arm even tighter and kissed him. Abby looked on appalled and stunned. Spencer pulled away from Ethan, yelled “Stop it!,” and </a:t>
            </a:r>
            <a:r>
              <a:rPr lang="en-US" sz="2200" dirty="0" smtClean="0">
                <a:solidFill>
                  <a:schemeClr val="tx1"/>
                </a:solidFill>
              </a:rPr>
              <a:t>walked       </a:t>
            </a:r>
            <a:r>
              <a:rPr lang="en-US" sz="2200" dirty="0">
                <a:solidFill>
                  <a:schemeClr val="tx1"/>
                </a:solidFill>
              </a:rPr>
              <a:t>away.</a:t>
            </a:r>
          </a:p>
          <a:p>
            <a:pPr lvl="0" defTabSz="914400">
              <a:spcBef>
                <a:spcPts val="0"/>
              </a:spcBef>
              <a:spcAft>
                <a:spcPts val="0"/>
              </a:spcAft>
              <a:buClrTx/>
              <a:buSzTx/>
              <a:defRPr/>
            </a:pPr>
            <a:endParaRPr lang="en-US" sz="2400" dirty="0" smtClean="0">
              <a:solidFill>
                <a:schemeClr val="tx1"/>
              </a:solidFill>
            </a:endParaRPr>
          </a:p>
          <a:p>
            <a:pPr lvl="0" defTabSz="914400">
              <a:spcBef>
                <a:spcPts val="0"/>
              </a:spcBef>
              <a:spcAft>
                <a:spcPts val="0"/>
              </a:spcAft>
              <a:buClrTx/>
              <a:buSzTx/>
              <a:defRPr/>
            </a:pPr>
            <a:endParaRPr lang="en-US" sz="2400" dirty="0">
              <a:solidFill>
                <a:schemeClr val="tx1"/>
              </a:solidFill>
            </a:endParaRPr>
          </a:p>
        </p:txBody>
      </p:sp>
    </p:spTree>
    <p:extLst>
      <p:ext uri="{BB962C8B-B14F-4D97-AF65-F5344CB8AC3E}">
        <p14:creationId xmlns:p14="http://schemas.microsoft.com/office/powerpoint/2010/main" val="40078270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610" y="0"/>
            <a:ext cx="11210246" cy="914400"/>
          </a:xfrm>
        </p:spPr>
        <p:txBody>
          <a:bodyPr>
            <a:normAutofit/>
          </a:bodyPr>
          <a:lstStyle/>
          <a:p>
            <a:pPr algn="ctr"/>
            <a:r>
              <a:rPr lang="en-US" sz="3600" dirty="0" smtClean="0"/>
              <a:t>Scenario 6: Janelle, Terin, Alyssa</a:t>
            </a:r>
            <a:endParaRPr lang="en-US" sz="3600" dirty="0"/>
          </a:p>
        </p:txBody>
      </p:sp>
      <p:sp>
        <p:nvSpPr>
          <p:cNvPr id="3" name="Text Placeholder 2"/>
          <p:cNvSpPr>
            <a:spLocks noGrp="1"/>
          </p:cNvSpPr>
          <p:nvPr>
            <p:ph type="body" idx="1"/>
          </p:nvPr>
        </p:nvSpPr>
        <p:spPr>
          <a:xfrm>
            <a:off x="109728" y="798576"/>
            <a:ext cx="11106913" cy="5882640"/>
          </a:xfrm>
        </p:spPr>
        <p:txBody>
          <a:bodyPr anchor="t">
            <a:normAutofit fontScale="70000" lnSpcReduction="20000"/>
          </a:bodyPr>
          <a:lstStyle/>
          <a:p>
            <a:r>
              <a:rPr lang="en-US" sz="3000" dirty="0" smtClean="0">
                <a:solidFill>
                  <a:schemeClr val="tx1"/>
                </a:solidFill>
              </a:rPr>
              <a:t>A </a:t>
            </a:r>
            <a:r>
              <a:rPr lang="en-US" sz="3000" dirty="0">
                <a:solidFill>
                  <a:schemeClr val="tx1"/>
                </a:solidFill>
              </a:rPr>
              <a:t>few weeks into the semester, Janelle and Alyssa, who were roommates, invited Terin over to their apartment so they could all work on a group project they had been assigned in their journalism class. Janelle, who secretly had a crush on Terin, positioned herself so close to Terin that her arm and leg were touching his. Throughout the night she flirted with Terin and complimented him repeatedly. Her interest became obvious to both Terin and Alyssa. To deflect these advances, Terin began casually talking about his girlfriend and tried, unsuccessfully, to reposition himself so Janelle wasn’t so close to him. Eventually, he excused himself to use the restroom. Once he was out of the room, Alyssa said, “Janelle, you should tone it down. I don’t think he’s interested. And he has a girlfriend.” “Who cares,” Janelle replied, “get a guy horny enough and he’ll forget about his girlfriend. Why don’t you go to your room for a while so I can have him to myself for a bit? Oh, and take his phone with you.” Alyssa sighed and said, “I don’t think that’s a good idea.” “Just do it,” Janelle said. “Give me a few minutes with him.” Alyssa frowned, </a:t>
            </a:r>
            <a:r>
              <a:rPr lang="en-US" sz="3000" dirty="0" smtClean="0">
                <a:solidFill>
                  <a:schemeClr val="tx1"/>
                </a:solidFill>
              </a:rPr>
              <a:t>grabbed </a:t>
            </a:r>
            <a:r>
              <a:rPr lang="en-US" sz="3000" dirty="0" err="1" smtClean="0">
                <a:solidFill>
                  <a:schemeClr val="tx1"/>
                </a:solidFill>
              </a:rPr>
              <a:t>Terin’s</a:t>
            </a:r>
            <a:r>
              <a:rPr lang="en-US" sz="3000" dirty="0" smtClean="0">
                <a:solidFill>
                  <a:schemeClr val="tx1"/>
                </a:solidFill>
              </a:rPr>
              <a:t> </a:t>
            </a:r>
            <a:r>
              <a:rPr lang="en-US" sz="3000" dirty="0">
                <a:solidFill>
                  <a:schemeClr val="tx1"/>
                </a:solidFill>
              </a:rPr>
              <a:t>phone, and left the room. When Terin returned, Janelle cornered him, </a:t>
            </a:r>
            <a:r>
              <a:rPr lang="en-US" sz="3000" dirty="0" smtClean="0">
                <a:solidFill>
                  <a:schemeClr val="tx1"/>
                </a:solidFill>
              </a:rPr>
              <a:t>told </a:t>
            </a:r>
            <a:r>
              <a:rPr lang="en-US" sz="3000" dirty="0">
                <a:solidFill>
                  <a:schemeClr val="tx1"/>
                </a:solidFill>
              </a:rPr>
              <a:t>him </a:t>
            </a:r>
            <a:r>
              <a:rPr lang="en-US" sz="3000" dirty="0" smtClean="0">
                <a:solidFill>
                  <a:schemeClr val="tx1"/>
                </a:solidFill>
              </a:rPr>
              <a:t>      she </a:t>
            </a:r>
            <a:r>
              <a:rPr lang="en-US" sz="3000" dirty="0">
                <a:solidFill>
                  <a:schemeClr val="tx1"/>
                </a:solidFill>
              </a:rPr>
              <a:t>had a huge crush on him, and began kissing him. Terin was </a:t>
            </a:r>
            <a:r>
              <a:rPr lang="en-US" sz="3000" dirty="0" smtClean="0">
                <a:solidFill>
                  <a:schemeClr val="tx1"/>
                </a:solidFill>
              </a:rPr>
              <a:t>stunned initially     but </a:t>
            </a:r>
            <a:r>
              <a:rPr lang="en-US" sz="3000" dirty="0">
                <a:solidFill>
                  <a:schemeClr val="tx1"/>
                </a:solidFill>
              </a:rPr>
              <a:t>eventually he pulled away and asked her to stop. </a:t>
            </a:r>
            <a:r>
              <a:rPr lang="en-US" sz="3000" dirty="0" smtClean="0">
                <a:solidFill>
                  <a:schemeClr val="tx1"/>
                </a:solidFill>
              </a:rPr>
              <a:t>Janelle </a:t>
            </a:r>
            <a:r>
              <a:rPr lang="en-US" sz="3000" dirty="0">
                <a:solidFill>
                  <a:schemeClr val="tx1"/>
                </a:solidFill>
              </a:rPr>
              <a:t>was </a:t>
            </a:r>
            <a:r>
              <a:rPr lang="en-US" sz="3000" dirty="0" smtClean="0">
                <a:solidFill>
                  <a:schemeClr val="tx1"/>
                </a:solidFill>
              </a:rPr>
              <a:t>persistent    though </a:t>
            </a:r>
            <a:r>
              <a:rPr lang="en-US" sz="3000" dirty="0">
                <a:solidFill>
                  <a:schemeClr val="tx1"/>
                </a:solidFill>
              </a:rPr>
              <a:t>and she backed Terin up to the couch, </a:t>
            </a:r>
            <a:r>
              <a:rPr lang="en-US" sz="3000" dirty="0" smtClean="0">
                <a:solidFill>
                  <a:schemeClr val="tx1"/>
                </a:solidFill>
              </a:rPr>
              <a:t>causing </a:t>
            </a:r>
            <a:r>
              <a:rPr lang="en-US" sz="3000" dirty="0">
                <a:solidFill>
                  <a:schemeClr val="tx1"/>
                </a:solidFill>
              </a:rPr>
              <a:t>him to fall onto </a:t>
            </a:r>
            <a:r>
              <a:rPr lang="en-US" sz="3000" dirty="0" smtClean="0">
                <a:solidFill>
                  <a:schemeClr val="tx1"/>
                </a:solidFill>
              </a:rPr>
              <a:t>it.              She </a:t>
            </a:r>
            <a:r>
              <a:rPr lang="en-US" sz="3000" dirty="0">
                <a:solidFill>
                  <a:schemeClr val="tx1"/>
                </a:solidFill>
              </a:rPr>
              <a:t>sat down on his lap, facing him and </a:t>
            </a:r>
            <a:r>
              <a:rPr lang="en-US" sz="3000" dirty="0" smtClean="0">
                <a:solidFill>
                  <a:schemeClr val="tx1"/>
                </a:solidFill>
              </a:rPr>
              <a:t>kissed </a:t>
            </a:r>
            <a:r>
              <a:rPr lang="en-US" sz="3000" dirty="0">
                <a:solidFill>
                  <a:schemeClr val="tx1"/>
                </a:solidFill>
              </a:rPr>
              <a:t>him again. When he </a:t>
            </a:r>
            <a:r>
              <a:rPr lang="en-US" sz="3000" dirty="0" smtClean="0">
                <a:solidFill>
                  <a:schemeClr val="tx1"/>
                </a:solidFill>
              </a:rPr>
              <a:t>              protested </a:t>
            </a:r>
            <a:r>
              <a:rPr lang="en-US" sz="3000" dirty="0">
                <a:solidFill>
                  <a:schemeClr val="tx1"/>
                </a:solidFill>
              </a:rPr>
              <a:t>again and told her he was going to leave, she playfully said</a:t>
            </a:r>
            <a:r>
              <a:rPr lang="en-US" sz="3000" dirty="0" smtClean="0">
                <a:solidFill>
                  <a:schemeClr val="tx1"/>
                </a:solidFill>
              </a:rPr>
              <a:t>,                 </a:t>
            </a:r>
            <a:r>
              <a:rPr lang="en-US" sz="3000" dirty="0">
                <a:solidFill>
                  <a:schemeClr val="tx1"/>
                </a:solidFill>
              </a:rPr>
              <a:t>“You can’t. I hid your phone. Give me a little attention and I’ll give </a:t>
            </a:r>
            <a:r>
              <a:rPr lang="en-US" sz="3000" dirty="0" smtClean="0">
                <a:solidFill>
                  <a:schemeClr val="tx1"/>
                </a:solidFill>
              </a:rPr>
              <a:t>it                    back </a:t>
            </a:r>
            <a:r>
              <a:rPr lang="en-US" sz="3000" dirty="0">
                <a:solidFill>
                  <a:schemeClr val="tx1"/>
                </a:solidFill>
              </a:rPr>
              <a:t>to you.” </a:t>
            </a:r>
          </a:p>
          <a:p>
            <a:pPr lvl="0" defTabSz="914400">
              <a:spcBef>
                <a:spcPts val="0"/>
              </a:spcBef>
              <a:spcAft>
                <a:spcPts val="0"/>
              </a:spcAft>
              <a:buClrTx/>
              <a:buSzTx/>
              <a:defRPr/>
            </a:pPr>
            <a:endParaRPr lang="en-US" sz="2400" dirty="0" smtClean="0">
              <a:solidFill>
                <a:schemeClr val="tx1"/>
              </a:solidFill>
            </a:endParaRPr>
          </a:p>
          <a:p>
            <a:pPr lvl="0" defTabSz="914400">
              <a:spcBef>
                <a:spcPts val="0"/>
              </a:spcBef>
              <a:spcAft>
                <a:spcPts val="0"/>
              </a:spcAft>
              <a:buClrTx/>
              <a:buSzTx/>
              <a:defRPr/>
            </a:pPr>
            <a:endParaRPr lang="en-US" sz="2400" dirty="0">
              <a:solidFill>
                <a:schemeClr val="tx1"/>
              </a:solidFill>
            </a:endParaRPr>
          </a:p>
        </p:txBody>
      </p:sp>
    </p:spTree>
    <p:extLst>
      <p:ext uri="{BB962C8B-B14F-4D97-AF65-F5344CB8AC3E}">
        <p14:creationId xmlns:p14="http://schemas.microsoft.com/office/powerpoint/2010/main" val="41261602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610" y="152400"/>
            <a:ext cx="11210246" cy="914400"/>
          </a:xfrm>
        </p:spPr>
        <p:txBody>
          <a:bodyPr>
            <a:normAutofit/>
          </a:bodyPr>
          <a:lstStyle/>
          <a:p>
            <a:pPr algn="ctr"/>
            <a:r>
              <a:rPr lang="en-US" sz="3600" dirty="0" smtClean="0"/>
              <a:t>Results</a:t>
            </a:r>
            <a:endParaRPr lang="en-US" sz="3600" dirty="0"/>
          </a:p>
        </p:txBody>
      </p:sp>
      <p:sp>
        <p:nvSpPr>
          <p:cNvPr id="3" name="Text Placeholder 2"/>
          <p:cNvSpPr>
            <a:spLocks noGrp="1"/>
          </p:cNvSpPr>
          <p:nvPr>
            <p:ph type="body" idx="1"/>
          </p:nvPr>
        </p:nvSpPr>
        <p:spPr>
          <a:xfrm>
            <a:off x="390144" y="1066800"/>
            <a:ext cx="11106913" cy="5513294"/>
          </a:xfrm>
        </p:spPr>
        <p:txBody>
          <a:bodyPr anchor="t">
            <a:normAutofit/>
          </a:bodyPr>
          <a:lstStyle/>
          <a:p>
            <a:pPr lvl="0" defTabSz="914400">
              <a:spcBef>
                <a:spcPts val="0"/>
              </a:spcBef>
              <a:spcAft>
                <a:spcPts val="0"/>
              </a:spcAft>
              <a:buClrTx/>
              <a:buSzTx/>
              <a:defRPr/>
            </a:pPr>
            <a:endParaRPr lang="en-US" sz="2400" dirty="0" smtClean="0">
              <a:solidFill>
                <a:schemeClr val="tx1"/>
              </a:solidFill>
            </a:endParaRPr>
          </a:p>
          <a:p>
            <a:pPr lvl="0" defTabSz="914400">
              <a:spcBef>
                <a:spcPts val="0"/>
              </a:spcBef>
              <a:spcAft>
                <a:spcPts val="0"/>
              </a:spcAft>
              <a:buClrTx/>
              <a:buSzTx/>
              <a:defRPr/>
            </a:pPr>
            <a:endParaRPr lang="en-US" sz="2400" dirty="0">
              <a:solidFill>
                <a:schemeClr val="tx1"/>
              </a:solidFill>
            </a:endParaRPr>
          </a:p>
          <a:p>
            <a:pPr lvl="0" defTabSz="914400">
              <a:spcBef>
                <a:spcPts val="0"/>
              </a:spcBef>
              <a:spcAft>
                <a:spcPts val="0"/>
              </a:spcAft>
              <a:buClrTx/>
              <a:buSzTx/>
              <a:defRPr/>
            </a:pPr>
            <a:r>
              <a:rPr lang="en-US" sz="2400" dirty="0" smtClean="0">
                <a:solidFill>
                  <a:schemeClr val="tx1"/>
                </a:solidFill>
              </a:rPr>
              <a:t>Two primary findings:</a:t>
            </a:r>
          </a:p>
          <a:p>
            <a:pPr lvl="0" defTabSz="914400">
              <a:spcBef>
                <a:spcPts val="0"/>
              </a:spcBef>
              <a:spcAft>
                <a:spcPts val="0"/>
              </a:spcAft>
              <a:buClrTx/>
              <a:buSzTx/>
              <a:defRPr/>
            </a:pPr>
            <a:endParaRPr lang="en-US" sz="2400" dirty="0" smtClean="0">
              <a:solidFill>
                <a:schemeClr val="tx1"/>
              </a:solidFill>
            </a:endParaRPr>
          </a:p>
          <a:p>
            <a:pPr marL="914400" lvl="1" indent="-457200" defTabSz="914400">
              <a:spcBef>
                <a:spcPts val="0"/>
              </a:spcBef>
              <a:spcAft>
                <a:spcPts val="0"/>
              </a:spcAft>
              <a:buClrTx/>
              <a:buSzTx/>
              <a:buFont typeface="+mj-lt"/>
              <a:buAutoNum type="arabicPeriod"/>
              <a:defRPr/>
            </a:pPr>
            <a:r>
              <a:rPr lang="en-US" sz="2400" dirty="0" smtClean="0">
                <a:solidFill>
                  <a:schemeClr val="tx1"/>
                </a:solidFill>
              </a:rPr>
              <a:t>Bystander intervention training is impacting students’ expectations that bystanders can and should intervene</a:t>
            </a:r>
            <a:br>
              <a:rPr lang="en-US" sz="2400" dirty="0" smtClean="0">
                <a:solidFill>
                  <a:schemeClr val="tx1"/>
                </a:solidFill>
              </a:rPr>
            </a:br>
            <a:endParaRPr lang="en-US" sz="2400" dirty="0" smtClean="0">
              <a:solidFill>
                <a:schemeClr val="tx1"/>
              </a:solidFill>
            </a:endParaRPr>
          </a:p>
          <a:p>
            <a:pPr marL="914400" lvl="1" indent="-457200" defTabSz="914400">
              <a:spcBef>
                <a:spcPts val="0"/>
              </a:spcBef>
              <a:spcAft>
                <a:spcPts val="0"/>
              </a:spcAft>
              <a:buClrTx/>
              <a:buSzTx/>
              <a:buFont typeface="+mj-lt"/>
              <a:buAutoNum type="arabicPeriod"/>
              <a:defRPr/>
            </a:pPr>
            <a:r>
              <a:rPr lang="en-US" sz="2400" dirty="0" smtClean="0">
                <a:solidFill>
                  <a:schemeClr val="tx1"/>
                </a:solidFill>
              </a:rPr>
              <a:t>However, the way students discuss bystander accountability</a:t>
            </a:r>
          </a:p>
          <a:p>
            <a:pPr lvl="1" defTabSz="914400">
              <a:spcBef>
                <a:spcPts val="0"/>
              </a:spcBef>
              <a:spcAft>
                <a:spcPts val="0"/>
              </a:spcAft>
              <a:buClrTx/>
              <a:buSzTx/>
              <a:defRPr/>
            </a:pPr>
            <a:r>
              <a:rPr lang="en-US" sz="2400" dirty="0">
                <a:solidFill>
                  <a:schemeClr val="tx1"/>
                </a:solidFill>
              </a:rPr>
              <a:t>	</a:t>
            </a:r>
            <a:r>
              <a:rPr lang="en-US" sz="2400" dirty="0" smtClean="0">
                <a:solidFill>
                  <a:schemeClr val="tx1"/>
                </a:solidFill>
              </a:rPr>
              <a:t>varies based on in-group and out-group dynamics along with </a:t>
            </a:r>
          </a:p>
          <a:p>
            <a:pPr lvl="1" defTabSz="914400">
              <a:spcBef>
                <a:spcPts val="0"/>
              </a:spcBef>
              <a:spcAft>
                <a:spcPts val="0"/>
              </a:spcAft>
              <a:buClrTx/>
              <a:buSzTx/>
              <a:defRPr/>
            </a:pPr>
            <a:r>
              <a:rPr lang="en-US" sz="2400" dirty="0" smtClean="0">
                <a:solidFill>
                  <a:schemeClr val="tx1"/>
                </a:solidFill>
              </a:rPr>
              <a:t>     social norms</a:t>
            </a:r>
          </a:p>
        </p:txBody>
      </p:sp>
    </p:spTree>
    <p:extLst>
      <p:ext uri="{BB962C8B-B14F-4D97-AF65-F5344CB8AC3E}">
        <p14:creationId xmlns:p14="http://schemas.microsoft.com/office/powerpoint/2010/main" val="2689943373"/>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2347</TotalTime>
  <Words>4656</Words>
  <Application>Microsoft Office PowerPoint</Application>
  <PresentationFormat>Widescreen</PresentationFormat>
  <Paragraphs>376</Paragraphs>
  <Slides>22</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Century Gothic</vt:lpstr>
      <vt:lpstr>Wingdings 3</vt:lpstr>
      <vt:lpstr>Slice</vt:lpstr>
      <vt:lpstr>Beyond Victim-Blaming: Students’ Perceptions of Bystanders Who Fail to Intervene </vt:lpstr>
      <vt:lpstr>Research questions</vt:lpstr>
      <vt:lpstr>Methods</vt:lpstr>
      <vt:lpstr>Scenario Cheat sheet </vt:lpstr>
      <vt:lpstr>Scenario 2: John, Maddie, kevin</vt:lpstr>
      <vt:lpstr>Scenario Cheat sheet </vt:lpstr>
      <vt:lpstr>Scenario 5: Ethan, spencer, abby</vt:lpstr>
      <vt:lpstr>Scenario 6: Janelle, Terin, Alyssa</vt:lpstr>
      <vt:lpstr>Results</vt:lpstr>
      <vt:lpstr>An expectation for intervention</vt:lpstr>
      <vt:lpstr>An expectation for intervention</vt:lpstr>
      <vt:lpstr>Context Matters</vt:lpstr>
      <vt:lpstr>Bystander &amp; Victim are Friends </vt:lpstr>
      <vt:lpstr>Bystander &amp; Perpetrator are Friends </vt:lpstr>
      <vt:lpstr>Bystander, Victim, &amp; Perpetrator are Friends </vt:lpstr>
      <vt:lpstr>Summary of in-group effects for friends </vt:lpstr>
      <vt:lpstr>The Role of gender: a Skills deficit </vt:lpstr>
      <vt:lpstr>The Role of Gender: Behavior comparisons </vt:lpstr>
      <vt:lpstr>The role of social norms: bro codes </vt:lpstr>
      <vt:lpstr>The role of social norms: issues of power </vt:lpstr>
      <vt:lpstr>Summary of gender &amp; social norms effects </vt:lpstr>
      <vt:lpstr>implications</vt:lpstr>
    </vt:vector>
  </TitlesOfParts>
  <Company>Ball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Beyond Victim-Blaming: Students’ Perceptions of Bystanders Who Fail to Intervene</dc:title>
  <dc:creator>Holtzman, Mellisa</dc:creator>
  <cp:lastModifiedBy>Holtzman, Mellisa</cp:lastModifiedBy>
  <cp:revision>216</cp:revision>
  <cp:lastPrinted>2018-06-09T16:42:30Z</cp:lastPrinted>
  <dcterms:created xsi:type="dcterms:W3CDTF">2017-10-30T17:25:34Z</dcterms:created>
  <dcterms:modified xsi:type="dcterms:W3CDTF">2018-06-14T04:53:15Z</dcterms:modified>
</cp:coreProperties>
</file>