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6" r:id="rId2"/>
    <p:sldId id="267" r:id="rId3"/>
    <p:sldId id="284" r:id="rId4"/>
    <p:sldId id="311" r:id="rId5"/>
    <p:sldId id="292" r:id="rId6"/>
    <p:sldId id="303" r:id="rId7"/>
    <p:sldId id="310" r:id="rId8"/>
    <p:sldId id="301" r:id="rId9"/>
    <p:sldId id="294" r:id="rId10"/>
    <p:sldId id="302" r:id="rId11"/>
    <p:sldId id="274" r:id="rId12"/>
    <p:sldId id="304" r:id="rId13"/>
    <p:sldId id="309" r:id="rId14"/>
    <p:sldId id="305" r:id="rId15"/>
    <p:sldId id="306" r:id="rId16"/>
    <p:sldId id="307" r:id="rId17"/>
    <p:sldId id="308" r:id="rId18"/>
    <p:sldId id="275" r:id="rId19"/>
  </p:sldIdLst>
  <p:sldSz cx="9144000" cy="5143500" type="screen16x9"/>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d" initials="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51706" autoAdjust="0"/>
  </p:normalViewPr>
  <p:slideViewPr>
    <p:cSldViewPr snapToGrid="0" snapToObjects="1">
      <p:cViewPr varScale="1">
        <p:scale>
          <a:sx n="47" d="100"/>
          <a:sy n="47" d="100"/>
        </p:scale>
        <p:origin x="1860" y="3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56414" cy="465455"/>
          </a:xfrm>
          <a:prstGeom prst="rect">
            <a:avLst/>
          </a:prstGeom>
        </p:spPr>
        <p:txBody>
          <a:bodyPr vert="horz" lIns="93480" tIns="46739" rIns="93480" bIns="46739" rtlCol="0"/>
          <a:lstStyle>
            <a:lvl1pPr algn="l">
              <a:defRPr sz="1200"/>
            </a:lvl1pPr>
          </a:lstStyle>
          <a:p>
            <a:endParaRPr lang="en-US"/>
          </a:p>
        </p:txBody>
      </p:sp>
      <p:sp>
        <p:nvSpPr>
          <p:cNvPr id="3" name="Date Placeholder 2"/>
          <p:cNvSpPr>
            <a:spLocks noGrp="1"/>
          </p:cNvSpPr>
          <p:nvPr>
            <p:ph type="dt" sz="quarter" idx="1"/>
          </p:nvPr>
        </p:nvSpPr>
        <p:spPr>
          <a:xfrm>
            <a:off x="3995219" y="0"/>
            <a:ext cx="3056414" cy="465455"/>
          </a:xfrm>
          <a:prstGeom prst="rect">
            <a:avLst/>
          </a:prstGeom>
        </p:spPr>
        <p:txBody>
          <a:bodyPr vert="horz" lIns="93480" tIns="46739" rIns="93480" bIns="46739" rtlCol="0"/>
          <a:lstStyle>
            <a:lvl1pPr algn="r">
              <a:defRPr sz="1200"/>
            </a:lvl1pPr>
          </a:lstStyle>
          <a:p>
            <a:fld id="{30D61BE5-041F-664A-9C9B-01CF8D8CEBD9}" type="datetimeFigureOut">
              <a:rPr lang="en-US" smtClean="0"/>
              <a:t>6/13/2018</a:t>
            </a:fld>
            <a:endParaRPr lang="en-US"/>
          </a:p>
        </p:txBody>
      </p:sp>
      <p:sp>
        <p:nvSpPr>
          <p:cNvPr id="4" name="Footer Placeholder 3"/>
          <p:cNvSpPr>
            <a:spLocks noGrp="1"/>
          </p:cNvSpPr>
          <p:nvPr>
            <p:ph type="ftr" sz="quarter" idx="2"/>
          </p:nvPr>
        </p:nvSpPr>
        <p:spPr>
          <a:xfrm>
            <a:off x="2" y="8842031"/>
            <a:ext cx="3056414" cy="465455"/>
          </a:xfrm>
          <a:prstGeom prst="rect">
            <a:avLst/>
          </a:prstGeom>
        </p:spPr>
        <p:txBody>
          <a:bodyPr vert="horz" lIns="93480" tIns="46739" rIns="93480" bIns="46739" rtlCol="0" anchor="b"/>
          <a:lstStyle>
            <a:lvl1pPr algn="l">
              <a:defRPr sz="1200"/>
            </a:lvl1pPr>
          </a:lstStyle>
          <a:p>
            <a:endParaRPr lang="en-US"/>
          </a:p>
        </p:txBody>
      </p:sp>
      <p:sp>
        <p:nvSpPr>
          <p:cNvPr id="5" name="Slide Number Placeholder 4"/>
          <p:cNvSpPr>
            <a:spLocks noGrp="1"/>
          </p:cNvSpPr>
          <p:nvPr>
            <p:ph type="sldNum" sz="quarter" idx="3"/>
          </p:nvPr>
        </p:nvSpPr>
        <p:spPr>
          <a:xfrm>
            <a:off x="3995219" y="8842031"/>
            <a:ext cx="3056414" cy="465455"/>
          </a:xfrm>
          <a:prstGeom prst="rect">
            <a:avLst/>
          </a:prstGeom>
        </p:spPr>
        <p:txBody>
          <a:bodyPr vert="horz" lIns="93480" tIns="46739" rIns="93480" bIns="46739" rtlCol="0" anchor="b"/>
          <a:lstStyle>
            <a:lvl1pPr algn="r">
              <a:defRPr sz="1200"/>
            </a:lvl1pPr>
          </a:lstStyle>
          <a:p>
            <a:fld id="{721D2D5B-A70E-1F4E-B479-B2D28BEFFFC3}" type="slidenum">
              <a:rPr lang="en-US" smtClean="0"/>
              <a:t>‹#›</a:t>
            </a:fld>
            <a:endParaRPr lang="en-US"/>
          </a:p>
        </p:txBody>
      </p:sp>
    </p:spTree>
    <p:extLst>
      <p:ext uri="{BB962C8B-B14F-4D97-AF65-F5344CB8AC3E}">
        <p14:creationId xmlns:p14="http://schemas.microsoft.com/office/powerpoint/2010/main" val="31326510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56414" cy="465455"/>
          </a:xfrm>
          <a:prstGeom prst="rect">
            <a:avLst/>
          </a:prstGeom>
        </p:spPr>
        <p:txBody>
          <a:bodyPr vert="horz" lIns="93480" tIns="46739" rIns="93480" bIns="46739" rtlCol="0"/>
          <a:lstStyle>
            <a:lvl1pPr algn="l">
              <a:defRPr sz="1200"/>
            </a:lvl1pPr>
          </a:lstStyle>
          <a:p>
            <a:endParaRPr lang="en-US"/>
          </a:p>
        </p:txBody>
      </p:sp>
      <p:sp>
        <p:nvSpPr>
          <p:cNvPr id="3" name="Date Placeholder 2"/>
          <p:cNvSpPr>
            <a:spLocks noGrp="1"/>
          </p:cNvSpPr>
          <p:nvPr>
            <p:ph type="dt" idx="1"/>
          </p:nvPr>
        </p:nvSpPr>
        <p:spPr>
          <a:xfrm>
            <a:off x="3995219" y="0"/>
            <a:ext cx="3056414" cy="465455"/>
          </a:xfrm>
          <a:prstGeom prst="rect">
            <a:avLst/>
          </a:prstGeom>
        </p:spPr>
        <p:txBody>
          <a:bodyPr vert="horz" lIns="93480" tIns="46739" rIns="93480" bIns="46739" rtlCol="0"/>
          <a:lstStyle>
            <a:lvl1pPr algn="r">
              <a:defRPr sz="1200"/>
            </a:lvl1pPr>
          </a:lstStyle>
          <a:p>
            <a:fld id="{D9CA7B29-2D46-0348-9480-4A92D13C9781}" type="datetimeFigureOut">
              <a:rPr lang="en-US" smtClean="0"/>
              <a:t>6/13/2018</a:t>
            </a:fld>
            <a:endParaRPr lang="en-US"/>
          </a:p>
        </p:txBody>
      </p:sp>
      <p:sp>
        <p:nvSpPr>
          <p:cNvPr id="4" name="Slide Image Placeholder 3"/>
          <p:cNvSpPr>
            <a:spLocks noGrp="1" noRot="1" noChangeAspect="1"/>
          </p:cNvSpPr>
          <p:nvPr>
            <p:ph type="sldImg" idx="2"/>
          </p:nvPr>
        </p:nvSpPr>
        <p:spPr>
          <a:xfrm>
            <a:off x="423863" y="698500"/>
            <a:ext cx="6205537" cy="3490913"/>
          </a:xfrm>
          <a:prstGeom prst="rect">
            <a:avLst/>
          </a:prstGeom>
          <a:noFill/>
          <a:ln w="12700">
            <a:solidFill>
              <a:prstClr val="black"/>
            </a:solidFill>
          </a:ln>
        </p:spPr>
        <p:txBody>
          <a:bodyPr vert="horz" lIns="93480" tIns="46739" rIns="93480" bIns="46739" rtlCol="0" anchor="ctr"/>
          <a:lstStyle/>
          <a:p>
            <a:endParaRPr lang="en-US"/>
          </a:p>
        </p:txBody>
      </p:sp>
      <p:sp>
        <p:nvSpPr>
          <p:cNvPr id="5" name="Notes Placeholder 4"/>
          <p:cNvSpPr>
            <a:spLocks noGrp="1"/>
          </p:cNvSpPr>
          <p:nvPr>
            <p:ph type="body" sz="quarter" idx="3"/>
          </p:nvPr>
        </p:nvSpPr>
        <p:spPr>
          <a:xfrm>
            <a:off x="705327" y="4421824"/>
            <a:ext cx="5642610" cy="4189095"/>
          </a:xfrm>
          <a:prstGeom prst="rect">
            <a:avLst/>
          </a:prstGeom>
        </p:spPr>
        <p:txBody>
          <a:bodyPr vert="horz" lIns="93480" tIns="46739" rIns="93480" bIns="4673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42031"/>
            <a:ext cx="3056414" cy="465455"/>
          </a:xfrm>
          <a:prstGeom prst="rect">
            <a:avLst/>
          </a:prstGeom>
        </p:spPr>
        <p:txBody>
          <a:bodyPr vert="horz" lIns="93480" tIns="46739" rIns="93480" bIns="46739" rtlCol="0" anchor="b"/>
          <a:lstStyle>
            <a:lvl1pPr algn="l">
              <a:defRPr sz="1200"/>
            </a:lvl1pPr>
          </a:lstStyle>
          <a:p>
            <a:endParaRPr lang="en-US"/>
          </a:p>
        </p:txBody>
      </p:sp>
      <p:sp>
        <p:nvSpPr>
          <p:cNvPr id="7" name="Slide Number Placeholder 6"/>
          <p:cNvSpPr>
            <a:spLocks noGrp="1"/>
          </p:cNvSpPr>
          <p:nvPr>
            <p:ph type="sldNum" sz="quarter" idx="5"/>
          </p:nvPr>
        </p:nvSpPr>
        <p:spPr>
          <a:xfrm>
            <a:off x="3995219" y="8842031"/>
            <a:ext cx="3056414" cy="465455"/>
          </a:xfrm>
          <a:prstGeom prst="rect">
            <a:avLst/>
          </a:prstGeom>
        </p:spPr>
        <p:txBody>
          <a:bodyPr vert="horz" lIns="93480" tIns="46739" rIns="93480" bIns="46739" rtlCol="0" anchor="b"/>
          <a:lstStyle>
            <a:lvl1pPr algn="r">
              <a:defRPr sz="1200"/>
            </a:lvl1pPr>
          </a:lstStyle>
          <a:p>
            <a:fld id="{2B7FFDBB-91E0-1640-AE1B-F493F14C73A8}" type="slidenum">
              <a:rPr lang="en-US" smtClean="0"/>
              <a:t>‹#›</a:t>
            </a:fld>
            <a:endParaRPr lang="en-US"/>
          </a:p>
        </p:txBody>
      </p:sp>
    </p:spTree>
    <p:extLst>
      <p:ext uri="{BB962C8B-B14F-4D97-AF65-F5344CB8AC3E}">
        <p14:creationId xmlns:p14="http://schemas.microsoft.com/office/powerpoint/2010/main" val="105243022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Hello, it is so nice to be here with you all today. Thank you so much for inviting me to your campus and for spending a bit of your evening with me tonight.</a:t>
            </a:r>
          </a:p>
          <a:p>
            <a:endParaRPr lang="en-US" sz="1100" dirty="0"/>
          </a:p>
          <a:p>
            <a:r>
              <a:rPr lang="en-US" sz="1100" dirty="0"/>
              <a:t>My name is Mellisa Holtzman and I am a sociology professor at Ball State University in Indiana.  I am also the co-creator and director of a novel sexual assault protection program called Elemental. </a:t>
            </a:r>
          </a:p>
          <a:p>
            <a:endParaRPr lang="en-US" sz="1100" dirty="0"/>
          </a:p>
          <a:p>
            <a:r>
              <a:rPr lang="en-US" sz="1100" dirty="0"/>
              <a:t>We’ll talk about Elemental a bit later, but first I want to talk about risk reduction – what it is, when to use it, and why it is important. </a:t>
            </a:r>
          </a:p>
          <a:p>
            <a:endParaRPr lang="en-US" sz="1100" dirty="0"/>
          </a:p>
          <a:p>
            <a:r>
              <a:rPr lang="en-US" sz="1100" dirty="0"/>
              <a:t>I also want to encourage you to think of this session as really interactive. Let’s have a dialogue. I know that might seem a bit odd in a formal presentation, but I think it is more informative to have a conversation, especially when the topic is somewhat controversial – as is the case with risk reduction. Sound good? Ok, great!</a:t>
            </a:r>
          </a:p>
        </p:txBody>
      </p:sp>
      <p:sp>
        <p:nvSpPr>
          <p:cNvPr id="4" name="Slide Number Placeholder 3"/>
          <p:cNvSpPr>
            <a:spLocks noGrp="1"/>
          </p:cNvSpPr>
          <p:nvPr>
            <p:ph type="sldNum" sz="quarter" idx="10"/>
          </p:nvPr>
        </p:nvSpPr>
        <p:spPr/>
        <p:txBody>
          <a:bodyPr/>
          <a:lstStyle/>
          <a:p>
            <a:fld id="{2B7FFDBB-91E0-1640-AE1B-F493F14C73A8}" type="slidenum">
              <a:rPr lang="en-US" smtClean="0"/>
              <a:t>1</a:t>
            </a:fld>
            <a:endParaRPr lang="en-US"/>
          </a:p>
        </p:txBody>
      </p:sp>
    </p:spTree>
    <p:extLst>
      <p:ext uri="{BB962C8B-B14F-4D97-AF65-F5344CB8AC3E}">
        <p14:creationId xmlns:p14="http://schemas.microsoft.com/office/powerpoint/2010/main" val="757860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100" dirty="0"/>
              <a:t>Even more importantly, longitudinal research on students who take Elemental shows that they have a 66% lower risk of experiencing any kind of assault. And  they exhibit attitude changes that persist for the long term – rather than returning to baseline within 9 weeks post-program as is so common in many primary prevention efforts, our students exhibit real and long term changes in their attitudes toward sexuality and assault. And 4 years of evaluation data on Elemental has consistently produced these results.</a:t>
            </a:r>
          </a:p>
        </p:txBody>
      </p:sp>
      <p:sp>
        <p:nvSpPr>
          <p:cNvPr id="4" name="Slide Number Placeholder 3"/>
          <p:cNvSpPr>
            <a:spLocks noGrp="1"/>
          </p:cNvSpPr>
          <p:nvPr>
            <p:ph type="sldNum" sz="quarter" idx="10"/>
          </p:nvPr>
        </p:nvSpPr>
        <p:spPr/>
        <p:txBody>
          <a:bodyPr/>
          <a:lstStyle/>
          <a:p>
            <a:fld id="{2B7FFDBB-91E0-1640-AE1B-F493F14C73A8}" type="slidenum">
              <a:rPr lang="en-US" smtClean="0"/>
              <a:t>10</a:t>
            </a:fld>
            <a:endParaRPr lang="en-US"/>
          </a:p>
        </p:txBody>
      </p:sp>
    </p:spTree>
    <p:extLst>
      <p:ext uri="{BB962C8B-B14F-4D97-AF65-F5344CB8AC3E}">
        <p14:creationId xmlns:p14="http://schemas.microsoft.com/office/powerpoint/2010/main" val="2278937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62307">
              <a:defRPr/>
            </a:pPr>
            <a:r>
              <a:rPr lang="en-US" sz="1100" dirty="0"/>
              <a:t>In fact, based on the research on Elemental and other programs that combine primary prevention and risk reduction, the American College Health Association has issued new guidelines on sexual assault prevention. The report recommends that campuses “deliver risk reduction programs </a:t>
            </a:r>
            <a:r>
              <a:rPr lang="en-US" sz="1100" i="1" dirty="0"/>
              <a:t>in addition to </a:t>
            </a:r>
            <a:r>
              <a:rPr lang="en-US" sz="1100" dirty="0"/>
              <a:t>primary prevention, not </a:t>
            </a:r>
            <a:r>
              <a:rPr lang="en-US" sz="1100" i="1" dirty="0"/>
              <a:t>instead of </a:t>
            </a:r>
            <a:r>
              <a:rPr lang="en-US" sz="1100" dirty="0"/>
              <a:t>prevention programs.” </a:t>
            </a:r>
          </a:p>
          <a:p>
            <a:pPr marL="0" lvl="1" defTabSz="462307">
              <a:defRPr/>
            </a:pPr>
            <a:endParaRPr lang="en-US" sz="1100" dirty="0"/>
          </a:p>
          <a:p>
            <a:pPr marL="0" lvl="1" defTabSz="462307">
              <a:defRPr/>
            </a:pPr>
            <a:r>
              <a:rPr lang="en-US" sz="1100" dirty="0"/>
              <a:t>This is a major policy shift because in previous reports the ACHA did not recommend risk reduction at all.</a:t>
            </a:r>
          </a:p>
          <a:p>
            <a:pPr marL="0" lvl="1" defTabSz="462307">
              <a:defRPr/>
            </a:pPr>
            <a:endParaRPr lang="en-US" sz="1100" dirty="0"/>
          </a:p>
          <a:p>
            <a:pPr marL="0" lvl="1" defTabSz="462307">
              <a:defRPr/>
            </a:pPr>
            <a:r>
              <a:rPr lang="en-US" sz="1100" dirty="0"/>
              <a:t>So, let’s look at Elemental more closely so I can show you how a program like this works.</a:t>
            </a:r>
          </a:p>
          <a:p>
            <a:pPr marL="0" lvl="1" defTabSz="462307">
              <a:defRPr/>
            </a:pPr>
            <a:endParaRPr lang="en-US" sz="1100" dirty="0"/>
          </a:p>
        </p:txBody>
      </p:sp>
      <p:sp>
        <p:nvSpPr>
          <p:cNvPr id="4" name="Slide Number Placeholder 3"/>
          <p:cNvSpPr>
            <a:spLocks noGrp="1"/>
          </p:cNvSpPr>
          <p:nvPr>
            <p:ph type="sldNum" sz="quarter" idx="10"/>
          </p:nvPr>
        </p:nvSpPr>
        <p:spPr/>
        <p:txBody>
          <a:bodyPr/>
          <a:lstStyle/>
          <a:p>
            <a:fld id="{2B7FFDBB-91E0-1640-AE1B-F493F14C73A8}" type="slidenum">
              <a:rPr lang="en-US" smtClean="0"/>
              <a:t>11</a:t>
            </a:fld>
            <a:endParaRPr lang="en-US"/>
          </a:p>
        </p:txBody>
      </p:sp>
    </p:spTree>
    <p:extLst>
      <p:ext uri="{BB962C8B-B14F-4D97-AF65-F5344CB8AC3E}">
        <p14:creationId xmlns:p14="http://schemas.microsoft.com/office/powerpoint/2010/main" val="3990044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366">
              <a:defRPr/>
            </a:pPr>
            <a:r>
              <a:rPr lang="en-US" sz="1100" dirty="0"/>
              <a:t>Elemental uses an interactive, multimedia approach. The program uses short videos of 5 different people as they go through their evenings and encounter circumstances that could lead to a sexual assault. At critical points the instructor stops the film so that the students can discuss what they saw and practice different ways of handling the kinds of situations that were depicted on the video. Some of the responses will be verbal and others will be physical.</a:t>
            </a:r>
          </a:p>
          <a:p>
            <a:endParaRPr lang="en-US" sz="1100" dirty="0"/>
          </a:p>
          <a:p>
            <a:r>
              <a:rPr lang="en-US" sz="1100" dirty="0"/>
              <a:t>The self-defense aspects of the program are grounded in a martial art called To-Shin Do. This art is a derivative of </a:t>
            </a:r>
            <a:r>
              <a:rPr lang="en-US" sz="1100" dirty="0" err="1"/>
              <a:t>ninjutsu</a:t>
            </a:r>
            <a:r>
              <a:rPr lang="en-US" sz="1100" dirty="0"/>
              <a:t> – in other words the ninja arts. The program is based on this art because the ninja use a problem-solving paradigm that allows people to respond to threats based on how </a:t>
            </a:r>
            <a:r>
              <a:rPr lang="en-US" sz="1100" u="sng" dirty="0"/>
              <a:t>they feel</a:t>
            </a:r>
            <a:r>
              <a:rPr lang="en-US" sz="1100" dirty="0"/>
              <a:t> and </a:t>
            </a:r>
            <a:r>
              <a:rPr lang="en-US" sz="1100" u="sng" dirty="0"/>
              <a:t>their circumstances</a:t>
            </a:r>
            <a:r>
              <a:rPr lang="en-US" sz="1100" dirty="0"/>
              <a:t>. In other words, it offers people choices. These choices are associated with 4 elements: Earth, Water, Fire, and Wind. This is where Elemental gets its </a:t>
            </a:r>
            <a:r>
              <a:rPr lang="en-US" sz="1100"/>
              <a:t>name from.</a:t>
            </a:r>
            <a:endParaRPr lang="en-US" sz="1100" dirty="0"/>
          </a:p>
          <a:p>
            <a:endParaRPr lang="en-US" sz="1100" dirty="0"/>
          </a:p>
          <a:p>
            <a:r>
              <a:rPr lang="en-US" sz="1100" dirty="0"/>
              <a:t>To illustrate how these elements work, I’m going to ask you a series of questions:</a:t>
            </a:r>
            <a:endParaRPr lang="en-US" sz="1100" b="1" dirty="0"/>
          </a:p>
          <a:p>
            <a:pPr marL="173387" indent="-173387">
              <a:buFont typeface="Arial"/>
              <a:buChar char="•"/>
            </a:pPr>
            <a:r>
              <a:rPr lang="en-US" sz="1100" dirty="0"/>
              <a:t>Earth: Have you ever been in an uncomfortable situation, but been confident that you could handle it? Can you give me an example [test, meeting, confrontation with someone]. That’s an example of an earth response. In earth, you are grounded, confident, commanding. In fact, each element has an emotional manifestation and a physical manifestation. Physically, when you are in earth you are like a mountain or a boulder so you hold your ground, you don’t give up space. Emotionally you are confident and strong.</a:t>
            </a:r>
          </a:p>
          <a:p>
            <a:endParaRPr lang="en-US" sz="1100" dirty="0"/>
          </a:p>
          <a:p>
            <a:pPr marL="173387" indent="-173387">
              <a:buFont typeface="Arial"/>
              <a:buChar char="•"/>
            </a:pPr>
            <a:r>
              <a:rPr lang="en-US" sz="1100" dirty="0"/>
              <a:t>Water: Have you ever been surprised, a little less confident? Maybe you needed some time to think about the situation before responding to it? Examples? [spider, someone jumps out from behind a door]. Emotionally, in water you are surprised, taken a bit off guard and you need a moment to think about what you should do next. Thus, physically you backpedal a bit and give up space as you assess the situation, and then, after making your decision, you come back in and respond. Water, then, is like wave receding from a beach and crashing back against that same beach.</a:t>
            </a:r>
          </a:p>
          <a:p>
            <a:pPr marL="173387" indent="-173387">
              <a:buFont typeface="Arial"/>
              <a:buChar char="•"/>
            </a:pPr>
            <a:endParaRPr lang="en-US" sz="1100" dirty="0"/>
          </a:p>
          <a:p>
            <a:pPr marL="173387" indent="-173387">
              <a:buFont typeface="Arial"/>
              <a:buChar char="•"/>
            </a:pPr>
            <a:r>
              <a:rPr lang="en-US" sz="1100" dirty="0"/>
              <a:t>Fire: Have you ever seen something coming or been so connected to the situation that you could almost tell what was going to happen next? Examples? [finish someone’s sentence for them; parents anticipating a child’s request and shutting it down pre-emptively). Emotionally, in fire you are connected and engaged and so physically you consume space by moving toward a threat so you can shut it down before it fully manifests. Fire responses, then, are similar to a fire that races through a forest and consumes everything in it’s path.</a:t>
            </a:r>
          </a:p>
          <a:p>
            <a:pPr marL="173387" indent="-173387">
              <a:buFont typeface="Arial"/>
              <a:buChar char="•"/>
            </a:pPr>
            <a:endParaRPr lang="en-US" sz="1100" dirty="0"/>
          </a:p>
          <a:p>
            <a:pPr marL="173387" indent="-173387">
              <a:buFont typeface="Arial"/>
              <a:buChar char="•"/>
            </a:pPr>
            <a:r>
              <a:rPr lang="en-US" sz="1100" dirty="0"/>
              <a:t>Wind: Have you ever wanted to just leave a situation? Get out of there? Vanish?  Examples? [conversation you want to avoid]. In wind, emotionally you want to withdraw or disengage and you do that by using the other person’s energy against them so you can leave the situation (e.g. they say something and you respond, “Oh, that reminds me. I need to go take care of XXXX. I </a:t>
            </a:r>
            <a:r>
              <a:rPr lang="en-US" sz="1100" dirty="0" err="1"/>
              <a:t>gotta</a:t>
            </a:r>
            <a:r>
              <a:rPr lang="en-US" sz="1100" dirty="0"/>
              <a:t> run”). The physical manifestation of wind, then, is characterized by circular motions (like leaves blowing in a fall wind).</a:t>
            </a:r>
          </a:p>
          <a:p>
            <a:pPr marL="173387" indent="-173387">
              <a:buFont typeface="Arial"/>
              <a:buChar char="•"/>
            </a:pPr>
            <a:endParaRPr lang="en-US" sz="1100" dirty="0"/>
          </a:p>
          <a:p>
            <a:r>
              <a:rPr lang="en-US" sz="1100" b="1" dirty="0"/>
              <a:t>[OPEN VIZI]  </a:t>
            </a:r>
            <a:r>
              <a:rPr lang="en-US" sz="1100" dirty="0"/>
              <a:t>Point out the 5 scenarios and briefly talk about efforts to be as inclusive as possible . . .</a:t>
            </a:r>
            <a:endParaRPr lang="en-US" sz="1100" b="1" dirty="0"/>
          </a:p>
        </p:txBody>
      </p:sp>
      <p:sp>
        <p:nvSpPr>
          <p:cNvPr id="4" name="Slide Number Placeholder 3"/>
          <p:cNvSpPr>
            <a:spLocks noGrp="1"/>
          </p:cNvSpPr>
          <p:nvPr>
            <p:ph type="sldNum" sz="quarter" idx="10"/>
          </p:nvPr>
        </p:nvSpPr>
        <p:spPr/>
        <p:txBody>
          <a:bodyPr/>
          <a:lstStyle/>
          <a:p>
            <a:fld id="{2B7FFDBB-91E0-1640-AE1B-F493F14C73A8}" type="slidenum">
              <a:rPr lang="en-US" smtClean="0"/>
              <a:t>12</a:t>
            </a:fld>
            <a:endParaRPr lang="en-US"/>
          </a:p>
        </p:txBody>
      </p:sp>
    </p:spTree>
    <p:extLst>
      <p:ext uri="{BB962C8B-B14F-4D97-AF65-F5344CB8AC3E}">
        <p14:creationId xmlns:p14="http://schemas.microsoft.com/office/powerpoint/2010/main" val="2969291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7452">
              <a:defRPr/>
            </a:pPr>
            <a:r>
              <a:rPr lang="en-US" sz="1100" dirty="0">
                <a:solidFill>
                  <a:prstClr val="black"/>
                </a:solidFill>
                <a:ea typeface="Calibri"/>
                <a:cs typeface="Times New Roman"/>
              </a:rPr>
              <a:t>Discomfort with the lingerie </a:t>
            </a:r>
          </a:p>
          <a:p>
            <a:pPr defTabSz="467452">
              <a:defRPr/>
            </a:pPr>
            <a:r>
              <a:rPr lang="en-US" sz="1100" dirty="0">
                <a:solidFill>
                  <a:prstClr val="black"/>
                </a:solidFill>
                <a:ea typeface="Calibri"/>
                <a:cs typeface="Times New Roman"/>
              </a:rPr>
              <a:t>Incongruent gifts</a:t>
            </a:r>
          </a:p>
          <a:p>
            <a:pPr defTabSz="467452">
              <a:defRPr/>
            </a:pPr>
            <a:r>
              <a:rPr lang="en-US" sz="1100" dirty="0">
                <a:solidFill>
                  <a:prstClr val="black"/>
                </a:solidFill>
                <a:ea typeface="Calibri"/>
                <a:cs typeface="Times New Roman"/>
              </a:rPr>
              <a:t>Gift for him more than her</a:t>
            </a:r>
          </a:p>
          <a:p>
            <a:pPr defTabSz="467452">
              <a:defRPr/>
            </a:pPr>
            <a:r>
              <a:rPr lang="en-US" sz="1100" dirty="0">
                <a:solidFill>
                  <a:prstClr val="black"/>
                </a:solidFill>
                <a:ea typeface="Calibri"/>
                <a:cs typeface="Times New Roman"/>
              </a:rPr>
              <a:t>Coercion</a:t>
            </a:r>
          </a:p>
          <a:p>
            <a:pPr defTabSz="467452">
              <a:defRPr/>
            </a:pPr>
            <a:endParaRPr lang="en-US" sz="1100" dirty="0">
              <a:solidFill>
                <a:prstClr val="black"/>
              </a:solidFill>
              <a:ea typeface="Calibri"/>
              <a:cs typeface="Times New Roman"/>
            </a:endParaRPr>
          </a:p>
          <a:p>
            <a:pPr defTabSz="467452">
              <a:defRPr/>
            </a:pPr>
            <a:r>
              <a:rPr lang="en-US" sz="1100" dirty="0">
                <a:solidFill>
                  <a:prstClr val="black"/>
                </a:solidFill>
                <a:ea typeface="Calibri"/>
                <a:cs typeface="Times New Roman"/>
              </a:rPr>
              <a:t>What should she do? Break his nose?</a:t>
            </a:r>
          </a:p>
          <a:p>
            <a:pPr defTabSz="467452">
              <a:defRPr/>
            </a:pPr>
            <a:endParaRPr lang="en-US" sz="1100" dirty="0">
              <a:solidFill>
                <a:prstClr val="black"/>
              </a:solidFill>
              <a:ea typeface="Calibri"/>
              <a:cs typeface="Times New Roman"/>
            </a:endParaRPr>
          </a:p>
          <a:p>
            <a:pPr defTabSz="467452">
              <a:defRPr/>
            </a:pPr>
            <a:r>
              <a:rPr lang="en-US" sz="1100" dirty="0">
                <a:solidFill>
                  <a:prstClr val="black"/>
                </a:solidFill>
                <a:ea typeface="Calibri"/>
                <a:cs typeface="Times New Roman"/>
              </a:rPr>
              <a:t>A verbal response is probably the best tactic for dealing with the “Come on, you love me, right?” question.  So, I am going to show you a verbal response for each of the elements and </a:t>
            </a:r>
          </a:p>
          <a:p>
            <a:pPr defTabSz="467452">
              <a:defRPr/>
            </a:pPr>
            <a:r>
              <a:rPr lang="en-US" sz="1100" dirty="0">
                <a:solidFill>
                  <a:prstClr val="black"/>
                </a:solidFill>
                <a:ea typeface="Calibri"/>
                <a:cs typeface="Times New Roman"/>
              </a:rPr>
              <a:t>I’m also going to introduce some really important verbal tools from the psychology of persuasion – verbal tactics that research has demonstrated </a:t>
            </a:r>
            <a:r>
              <a:rPr lang="en-US" sz="1100" dirty="0" smtClean="0">
                <a:solidFill>
                  <a:prstClr val="black"/>
                </a:solidFill>
                <a:ea typeface="Calibri"/>
                <a:cs typeface="Times New Roman"/>
              </a:rPr>
              <a:t>increase </a:t>
            </a:r>
            <a:r>
              <a:rPr lang="en-US" sz="1100" dirty="0">
                <a:solidFill>
                  <a:prstClr val="black"/>
                </a:solidFill>
                <a:ea typeface="Calibri"/>
                <a:cs typeface="Times New Roman"/>
              </a:rPr>
              <a:t>the likelihood that someone will comply with your request.</a:t>
            </a:r>
          </a:p>
          <a:p>
            <a:pPr defTabSz="467452">
              <a:defRPr/>
            </a:pPr>
            <a:endParaRPr lang="en-US" sz="1100" dirty="0">
              <a:solidFill>
                <a:prstClr val="black"/>
              </a:solidFill>
              <a:ea typeface="Calibri"/>
              <a:cs typeface="Times New Roman"/>
            </a:endParaRPr>
          </a:p>
          <a:p>
            <a:pPr defTabSz="467452">
              <a:defRPr/>
            </a:pPr>
            <a:r>
              <a:rPr lang="en-US" sz="1100" dirty="0">
                <a:solidFill>
                  <a:prstClr val="black"/>
                </a:solidFill>
                <a:ea typeface="Calibri"/>
                <a:cs typeface="Times New Roman"/>
              </a:rPr>
              <a:t>But I need a volunteer . . . </a:t>
            </a:r>
            <a:r>
              <a:rPr lang="en-US" sz="1100" dirty="0">
                <a:solidFill>
                  <a:prstClr val="black"/>
                </a:solidFill>
                <a:ea typeface="Calibri"/>
                <a:cs typeface="Times New Roman"/>
                <a:sym typeface="Wingdings" panose="05000000000000000000" pitchFamily="2" charset="2"/>
              </a:rPr>
              <a:t></a:t>
            </a:r>
            <a:r>
              <a:rPr lang="en-US" sz="1100" dirty="0">
                <a:solidFill>
                  <a:prstClr val="black"/>
                </a:solidFill>
                <a:ea typeface="Calibri"/>
                <a:cs typeface="Times New Roman"/>
              </a:rPr>
              <a:t> </a:t>
            </a:r>
          </a:p>
          <a:p>
            <a:endParaRPr lang="en-US" dirty="0"/>
          </a:p>
        </p:txBody>
      </p:sp>
      <p:sp>
        <p:nvSpPr>
          <p:cNvPr id="4" name="Slide Number Placeholder 3"/>
          <p:cNvSpPr>
            <a:spLocks noGrp="1"/>
          </p:cNvSpPr>
          <p:nvPr>
            <p:ph type="sldNum" sz="quarter" idx="10"/>
          </p:nvPr>
        </p:nvSpPr>
        <p:spPr/>
        <p:txBody>
          <a:bodyPr/>
          <a:lstStyle/>
          <a:p>
            <a:fld id="{2B7FFDBB-91E0-1640-AE1B-F493F14C73A8}" type="slidenum">
              <a:rPr lang="en-US" smtClean="0"/>
              <a:t>13</a:t>
            </a:fld>
            <a:endParaRPr lang="en-US"/>
          </a:p>
        </p:txBody>
      </p:sp>
    </p:spTree>
    <p:extLst>
      <p:ext uri="{BB962C8B-B14F-4D97-AF65-F5344CB8AC3E}">
        <p14:creationId xmlns:p14="http://schemas.microsoft.com/office/powerpoint/2010/main" val="646046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7452"/>
            <a:r>
              <a:rPr lang="en-US" sz="1100" dirty="0">
                <a:solidFill>
                  <a:prstClr val="black"/>
                </a:solidFill>
                <a:ea typeface="Calibri"/>
                <a:cs typeface="Times New Roman"/>
              </a:rPr>
              <a:t>My first statement is enough to make this an earth response. I say very clearly I’m not going to put it on. This response also uses a psychological principle called consistency. People like to be viewed as consistent with their prior statements and actions. </a:t>
            </a:r>
          </a:p>
          <a:p>
            <a:pPr defTabSz="467452"/>
            <a:endParaRPr lang="en-US" sz="1100" dirty="0">
              <a:solidFill>
                <a:prstClr val="black"/>
              </a:solidFill>
              <a:ea typeface="Calibri"/>
              <a:cs typeface="Times New Roman"/>
            </a:endParaRPr>
          </a:p>
          <a:p>
            <a:pPr defTabSz="467452"/>
            <a:r>
              <a:rPr lang="en-US" sz="1100" dirty="0">
                <a:solidFill>
                  <a:prstClr val="black"/>
                </a:solidFill>
                <a:ea typeface="Calibri"/>
                <a:cs typeface="Times New Roman"/>
              </a:rPr>
              <a:t>In this case, Matt has said that he wants the evening to be perfect; </a:t>
            </a:r>
            <a:r>
              <a:rPr lang="en-US" sz="1100" dirty="0" err="1">
                <a:solidFill>
                  <a:prstClr val="black"/>
                </a:solidFill>
                <a:ea typeface="Calibri"/>
                <a:cs typeface="Times New Roman"/>
              </a:rPr>
              <a:t>Bekka</a:t>
            </a:r>
            <a:r>
              <a:rPr lang="en-US" sz="1100" dirty="0">
                <a:solidFill>
                  <a:prstClr val="black"/>
                </a:solidFill>
                <a:ea typeface="Calibri"/>
                <a:cs typeface="Times New Roman"/>
              </a:rPr>
              <a:t> is calling attention to that prior commitment and defining what the perfect evening is for her on this occasion. It does NOT include the kind of activity that he is pressuring her to do; it DOES include something else. He has been okay with being low-key before, and he should be okay with a low-key evening now.  </a:t>
            </a:r>
          </a:p>
          <a:p>
            <a:pPr defTabSz="467452"/>
            <a:endParaRPr lang="en-US" sz="1100" dirty="0">
              <a:solidFill>
                <a:prstClr val="black"/>
              </a:solidFill>
              <a:ea typeface="Calibri"/>
              <a:cs typeface="Times New Roman"/>
            </a:endParaRPr>
          </a:p>
          <a:p>
            <a:pPr defTabSz="467452"/>
            <a:r>
              <a:rPr lang="en-US" sz="1100" dirty="0">
                <a:solidFill>
                  <a:prstClr val="black"/>
                </a:solidFill>
                <a:ea typeface="Calibri"/>
                <a:cs typeface="Times New Roman"/>
              </a:rPr>
              <a:t>By asking him to be consistent with his previous actions, she’s more likely to get him to comply.  This is not a guarantee, of course – he could respond with “But it’s our anniversary” and continue with the pressure.  In that case, she could acknowledge his position but continue to stress that a perfect night for her includes _______ but not ________.  The more she asks for consistency from him, the greater the chances she will get it.  If he continues to pressure her, it should become a signal that there is a breakdown in communication happening and a different tactic will be needed.</a:t>
            </a:r>
          </a:p>
          <a:p>
            <a:endParaRPr lang="en-US" dirty="0"/>
          </a:p>
        </p:txBody>
      </p:sp>
      <p:sp>
        <p:nvSpPr>
          <p:cNvPr id="4" name="Slide Number Placeholder 3"/>
          <p:cNvSpPr>
            <a:spLocks noGrp="1"/>
          </p:cNvSpPr>
          <p:nvPr>
            <p:ph type="sldNum" sz="quarter" idx="10"/>
          </p:nvPr>
        </p:nvSpPr>
        <p:spPr/>
        <p:txBody>
          <a:bodyPr/>
          <a:lstStyle/>
          <a:p>
            <a:fld id="{2B7FFDBB-91E0-1640-AE1B-F493F14C73A8}" type="slidenum">
              <a:rPr lang="en-US" smtClean="0"/>
              <a:t>14</a:t>
            </a:fld>
            <a:endParaRPr lang="en-US"/>
          </a:p>
        </p:txBody>
      </p:sp>
    </p:spTree>
    <p:extLst>
      <p:ext uri="{BB962C8B-B14F-4D97-AF65-F5344CB8AC3E}">
        <p14:creationId xmlns:p14="http://schemas.microsoft.com/office/powerpoint/2010/main" val="905881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7452"/>
            <a:r>
              <a:rPr lang="en-US" sz="1100" dirty="0">
                <a:solidFill>
                  <a:prstClr val="black"/>
                </a:solidFill>
                <a:ea typeface="Calibri"/>
                <a:cs typeface="Times New Roman"/>
              </a:rPr>
              <a:t>This is water because verbally I give up a bit of space before coming back in and stating what I want to have happen. This also uses the psychological principle of reciprocity.  She gave up going out with the girls, now he needs to give her what she wants in return. Reciprocity increases the likelihood that she will get what she wants.</a:t>
            </a:r>
          </a:p>
        </p:txBody>
      </p:sp>
      <p:sp>
        <p:nvSpPr>
          <p:cNvPr id="4" name="Slide Number Placeholder 3"/>
          <p:cNvSpPr>
            <a:spLocks noGrp="1"/>
          </p:cNvSpPr>
          <p:nvPr>
            <p:ph type="sldNum" sz="quarter" idx="10"/>
          </p:nvPr>
        </p:nvSpPr>
        <p:spPr/>
        <p:txBody>
          <a:bodyPr/>
          <a:lstStyle/>
          <a:p>
            <a:fld id="{2B7FFDBB-91E0-1640-AE1B-F493F14C73A8}" type="slidenum">
              <a:rPr lang="en-US" smtClean="0"/>
              <a:t>15</a:t>
            </a:fld>
            <a:endParaRPr lang="en-US"/>
          </a:p>
        </p:txBody>
      </p:sp>
    </p:spTree>
    <p:extLst>
      <p:ext uri="{BB962C8B-B14F-4D97-AF65-F5344CB8AC3E}">
        <p14:creationId xmlns:p14="http://schemas.microsoft.com/office/powerpoint/2010/main" val="4198284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7452"/>
            <a:r>
              <a:rPr lang="en-US" sz="1100" dirty="0">
                <a:solidFill>
                  <a:prstClr val="black"/>
                </a:solidFill>
                <a:ea typeface="Calibri"/>
                <a:cs typeface="Times New Roman"/>
              </a:rPr>
              <a:t>This is fire because I am consuming verbal space – taking the space he needs to finish his statement.</a:t>
            </a:r>
          </a:p>
          <a:p>
            <a:pPr defTabSz="467452"/>
            <a:endParaRPr lang="en-US" sz="1100" dirty="0">
              <a:solidFill>
                <a:prstClr val="black"/>
              </a:solidFill>
              <a:ea typeface="Calibri"/>
              <a:cs typeface="Times New Roman"/>
            </a:endParaRPr>
          </a:p>
          <a:p>
            <a:pPr defTabSz="467452"/>
            <a:r>
              <a:rPr lang="en-US" sz="1100" dirty="0">
                <a:solidFill>
                  <a:prstClr val="black"/>
                </a:solidFill>
                <a:ea typeface="Calibri"/>
                <a:cs typeface="Times New Roman"/>
              </a:rPr>
              <a:t>This works for two reasons – one is the timing (using fire and shutting it down before it fully manifests), and the other is he would essentially have to admit to being a total sleaze for pressuring you to do something that you do not want to do. He must comply and listen to you, and account for your wants and needs, or he risks losing face.</a:t>
            </a:r>
          </a:p>
          <a:p>
            <a:endParaRPr lang="en-US" sz="1100" dirty="0"/>
          </a:p>
        </p:txBody>
      </p:sp>
      <p:sp>
        <p:nvSpPr>
          <p:cNvPr id="4" name="Slide Number Placeholder 3"/>
          <p:cNvSpPr>
            <a:spLocks noGrp="1"/>
          </p:cNvSpPr>
          <p:nvPr>
            <p:ph type="sldNum" sz="quarter" idx="10"/>
          </p:nvPr>
        </p:nvSpPr>
        <p:spPr/>
        <p:txBody>
          <a:bodyPr/>
          <a:lstStyle/>
          <a:p>
            <a:fld id="{2B7FFDBB-91E0-1640-AE1B-F493F14C73A8}" type="slidenum">
              <a:rPr lang="en-US" smtClean="0"/>
              <a:t>16</a:t>
            </a:fld>
            <a:endParaRPr lang="en-US"/>
          </a:p>
        </p:txBody>
      </p:sp>
    </p:spTree>
    <p:extLst>
      <p:ext uri="{BB962C8B-B14F-4D97-AF65-F5344CB8AC3E}">
        <p14:creationId xmlns:p14="http://schemas.microsoft.com/office/powerpoint/2010/main" val="3060537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7452"/>
            <a:r>
              <a:rPr lang="en-US" sz="1100" dirty="0">
                <a:solidFill>
                  <a:prstClr val="black"/>
                </a:solidFill>
                <a:ea typeface="Calibri"/>
                <a:cs typeface="Times New Roman"/>
              </a:rPr>
              <a:t>This one is wind because you are using the person’s question (which was meant to illicit a different response from you) to actually get up and leave.</a:t>
            </a:r>
          </a:p>
          <a:p>
            <a:pPr defTabSz="467452"/>
            <a:endParaRPr lang="en-US" sz="1100" dirty="0">
              <a:solidFill>
                <a:prstClr val="black"/>
              </a:solidFill>
              <a:ea typeface="Calibri"/>
              <a:cs typeface="Times New Roman"/>
            </a:endParaRPr>
          </a:p>
          <a:p>
            <a:pPr defTabSz="467452"/>
            <a:r>
              <a:rPr lang="en-US" sz="1100" dirty="0">
                <a:solidFill>
                  <a:prstClr val="black"/>
                </a:solidFill>
                <a:ea typeface="Calibri"/>
                <a:cs typeface="Times New Roman"/>
              </a:rPr>
              <a:t>This breaks the continuity of the person’s argument and gives you a means for expressing what you want right in that moment. It also gives you some physical distance for a few seconds so you can gauge the situation, your partner’s reaction, and think about what you want to say or do next.</a:t>
            </a:r>
          </a:p>
          <a:p>
            <a:endParaRPr lang="en-US" sz="1100" dirty="0"/>
          </a:p>
        </p:txBody>
      </p:sp>
      <p:sp>
        <p:nvSpPr>
          <p:cNvPr id="4" name="Slide Number Placeholder 3"/>
          <p:cNvSpPr>
            <a:spLocks noGrp="1"/>
          </p:cNvSpPr>
          <p:nvPr>
            <p:ph type="sldNum" sz="quarter" idx="10"/>
          </p:nvPr>
        </p:nvSpPr>
        <p:spPr/>
        <p:txBody>
          <a:bodyPr/>
          <a:lstStyle/>
          <a:p>
            <a:fld id="{2B7FFDBB-91E0-1640-AE1B-F493F14C73A8}" type="slidenum">
              <a:rPr lang="en-US" smtClean="0"/>
              <a:t>17</a:t>
            </a:fld>
            <a:endParaRPr lang="en-US"/>
          </a:p>
        </p:txBody>
      </p:sp>
    </p:spTree>
    <p:extLst>
      <p:ext uri="{BB962C8B-B14F-4D97-AF65-F5344CB8AC3E}">
        <p14:creationId xmlns:p14="http://schemas.microsoft.com/office/powerpoint/2010/main" val="1738087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307">
              <a:defRPr/>
            </a:pPr>
            <a:r>
              <a:rPr lang="en-US" sz="1100" dirty="0"/>
              <a:t>So what is the take-away message here? Risk reduction has a place in prevention training.</a:t>
            </a:r>
          </a:p>
          <a:p>
            <a:pPr defTabSz="462307">
              <a:defRPr/>
            </a:pPr>
            <a:endParaRPr lang="en-US" sz="1100" dirty="0"/>
          </a:p>
          <a:p>
            <a:pPr defTabSz="462307">
              <a:defRPr/>
            </a:pPr>
            <a:r>
              <a:rPr lang="en-US" sz="1100" dirty="0"/>
              <a:t>Effectively combatting sexual assault requires a multi-faceted approach, and that approach can, and should, include not only the kinds of efforts universities currently engage in but those that the research on Elemental and similar programs suggests are promising as well . . . And that means offering both primary prevention and risk reduction. </a:t>
            </a:r>
          </a:p>
          <a:p>
            <a:pPr defTabSz="462307">
              <a:defRPr/>
            </a:pPr>
            <a:endParaRPr lang="en-US" sz="1100" dirty="0"/>
          </a:p>
          <a:p>
            <a:pPr defTabSz="462307">
              <a:defRPr/>
            </a:pPr>
            <a:r>
              <a:rPr lang="en-US" sz="1100" dirty="0"/>
              <a:t>Questions?</a:t>
            </a:r>
          </a:p>
        </p:txBody>
      </p:sp>
      <p:sp>
        <p:nvSpPr>
          <p:cNvPr id="4" name="Slide Number Placeholder 3"/>
          <p:cNvSpPr>
            <a:spLocks noGrp="1"/>
          </p:cNvSpPr>
          <p:nvPr>
            <p:ph type="sldNum" sz="quarter" idx="10"/>
          </p:nvPr>
        </p:nvSpPr>
        <p:spPr/>
        <p:txBody>
          <a:bodyPr/>
          <a:lstStyle/>
          <a:p>
            <a:fld id="{2B7FFDBB-91E0-1640-AE1B-F493F14C73A8}" type="slidenum">
              <a:rPr lang="en-US" smtClean="0"/>
              <a:t>18</a:t>
            </a:fld>
            <a:endParaRPr lang="en-US"/>
          </a:p>
        </p:txBody>
      </p:sp>
    </p:spTree>
    <p:extLst>
      <p:ext uri="{BB962C8B-B14F-4D97-AF65-F5344CB8AC3E}">
        <p14:creationId xmlns:p14="http://schemas.microsoft.com/office/powerpoint/2010/main" val="2470604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307">
              <a:defRPr/>
            </a:pPr>
            <a:r>
              <a:rPr lang="en-US" sz="1100" dirty="0"/>
              <a:t>So, let’s start with a question: what is risk reduction? What kinds of things do you think of when you hear that phrase?</a:t>
            </a:r>
          </a:p>
          <a:p>
            <a:pPr defTabSz="462307">
              <a:defRPr/>
            </a:pPr>
            <a:endParaRPr lang="en-US" sz="1100" dirty="0"/>
          </a:p>
          <a:p>
            <a:pPr defTabSz="462307">
              <a:defRPr/>
            </a:pPr>
            <a:r>
              <a:rPr lang="en-US" sz="1100" b="1" dirty="0"/>
              <a:t>[CLICK] </a:t>
            </a:r>
            <a:r>
              <a:rPr lang="en-US" sz="1100" dirty="0"/>
              <a:t>to show examples after discussion</a:t>
            </a:r>
          </a:p>
          <a:p>
            <a:pPr defTabSz="462307">
              <a:defRPr/>
            </a:pPr>
            <a:endParaRPr lang="en-US" sz="1100" dirty="0"/>
          </a:p>
          <a:p>
            <a:pPr defTabSz="462307">
              <a:defRPr/>
            </a:pPr>
            <a:endParaRPr lang="en-US" dirty="0"/>
          </a:p>
        </p:txBody>
      </p:sp>
      <p:sp>
        <p:nvSpPr>
          <p:cNvPr id="4" name="Slide Number Placeholder 3"/>
          <p:cNvSpPr>
            <a:spLocks noGrp="1"/>
          </p:cNvSpPr>
          <p:nvPr>
            <p:ph type="sldNum" sz="quarter" idx="10"/>
          </p:nvPr>
        </p:nvSpPr>
        <p:spPr/>
        <p:txBody>
          <a:bodyPr/>
          <a:lstStyle/>
          <a:p>
            <a:fld id="{2B7FFDBB-91E0-1640-AE1B-F493F14C73A8}" type="slidenum">
              <a:rPr lang="en-US" smtClean="0"/>
              <a:t>2</a:t>
            </a:fld>
            <a:endParaRPr lang="en-US"/>
          </a:p>
        </p:txBody>
      </p:sp>
    </p:spTree>
    <p:extLst>
      <p:ext uri="{BB962C8B-B14F-4D97-AF65-F5344CB8AC3E}">
        <p14:creationId xmlns:p14="http://schemas.microsoft.com/office/powerpoint/2010/main" val="2413028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307">
              <a:defRPr/>
            </a:pPr>
            <a:r>
              <a:rPr lang="en-US" sz="1100" dirty="0"/>
              <a:t>What are the potential problems with the things we just discussed? Why are risk reduction programs criticized?</a:t>
            </a:r>
          </a:p>
          <a:p>
            <a:pPr defTabSz="462307">
              <a:defRPr/>
            </a:pPr>
            <a:r>
              <a:rPr lang="en-US" sz="1100" b="1" dirty="0"/>
              <a:t>[CLICK] </a:t>
            </a:r>
          </a:p>
          <a:p>
            <a:pPr defTabSz="462307">
              <a:defRPr/>
            </a:pPr>
            <a:r>
              <a:rPr lang="en-US" sz="1100" dirty="0"/>
              <a:t>They are often criticized for promoting victim blaming</a:t>
            </a:r>
          </a:p>
          <a:p>
            <a:pPr marL="693550" lvl="1" indent="-231183" defTabSz="462307">
              <a:buAutoNum type="arabicParenR"/>
              <a:defRPr/>
            </a:pPr>
            <a:r>
              <a:rPr lang="en-US" sz="1100" dirty="0"/>
              <a:t>they put the onus of prevention on the potential victim rather than the perpetrator</a:t>
            </a:r>
          </a:p>
          <a:p>
            <a:pPr marL="693550" lvl="1" indent="-231183" defTabSz="462307">
              <a:buAutoNum type="arabicParenR"/>
              <a:defRPr/>
            </a:pPr>
            <a:r>
              <a:rPr lang="en-US" sz="1100" dirty="0"/>
              <a:t>victims may blame themselves or be blamed by others for failing to protect themselves</a:t>
            </a:r>
          </a:p>
          <a:p>
            <a:pPr marL="693550" lvl="1" indent="-231183" defTabSz="462307">
              <a:buAutoNum type="arabicParenR"/>
              <a:defRPr/>
            </a:pPr>
            <a:r>
              <a:rPr lang="en-US" sz="1100" dirty="0"/>
              <a:t>Constrain victim’s behavior</a:t>
            </a:r>
          </a:p>
          <a:p>
            <a:pPr marL="693550" lvl="1" indent="-231183" defTabSz="462307">
              <a:buAutoNum type="arabicParenR"/>
              <a:defRPr/>
            </a:pPr>
            <a:r>
              <a:rPr lang="en-US" sz="1100" dirty="0"/>
              <a:t>Focuses on irrelevant factors</a:t>
            </a:r>
          </a:p>
          <a:p>
            <a:pPr defTabSz="462307">
              <a:defRPr/>
            </a:pPr>
            <a:endParaRPr lang="en-US" sz="1100" dirty="0"/>
          </a:p>
        </p:txBody>
      </p:sp>
      <p:sp>
        <p:nvSpPr>
          <p:cNvPr id="4" name="Slide Number Placeholder 3"/>
          <p:cNvSpPr>
            <a:spLocks noGrp="1"/>
          </p:cNvSpPr>
          <p:nvPr>
            <p:ph type="sldNum" sz="quarter" idx="10"/>
          </p:nvPr>
        </p:nvSpPr>
        <p:spPr/>
        <p:txBody>
          <a:bodyPr/>
          <a:lstStyle/>
          <a:p>
            <a:fld id="{2B7FFDBB-91E0-1640-AE1B-F493F14C73A8}" type="slidenum">
              <a:rPr lang="en-US" smtClean="0"/>
              <a:t>3</a:t>
            </a:fld>
            <a:endParaRPr lang="en-US"/>
          </a:p>
        </p:txBody>
      </p:sp>
    </p:spTree>
    <p:extLst>
      <p:ext uri="{BB962C8B-B14F-4D97-AF65-F5344CB8AC3E}">
        <p14:creationId xmlns:p14="http://schemas.microsoft.com/office/powerpoint/2010/main" val="2413028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307">
              <a:defRPr/>
            </a:pPr>
            <a:r>
              <a:rPr lang="en-US" sz="1100" dirty="0"/>
              <a:t>They are also criticized for being incapable of solving the larger problem of assault since they don’t necessarily seek to change the culture that we live in. Many people argue that the only way we can effectively combat sexual assault is if we change the cultural  norms that implicitly – and often explicitly – condone sexual violence.</a:t>
            </a:r>
          </a:p>
          <a:p>
            <a:pPr defTabSz="462307">
              <a:defRPr/>
            </a:pPr>
            <a:endParaRPr lang="en-US" sz="1100" dirty="0"/>
          </a:p>
          <a:p>
            <a:pPr defTabSz="462307">
              <a:defRPr/>
            </a:pPr>
            <a:r>
              <a:rPr lang="en-US" sz="1100" dirty="0"/>
              <a:t>What kind of programs do promote culture change?</a:t>
            </a:r>
          </a:p>
          <a:p>
            <a:pPr marL="173387" indent="-173387" defTabSz="462307">
              <a:buFont typeface="Arial" panose="020B0604020202020204" pitchFamily="34" charset="0"/>
              <a:buChar char="•"/>
              <a:defRPr/>
            </a:pPr>
            <a:r>
              <a:rPr lang="en-US" sz="1100" dirty="0"/>
              <a:t>Primary prevention and it includes things like consent education, bystander training, and social marketing campaigns. These efforts are designed to change the way we think about sex and sexual assault</a:t>
            </a:r>
          </a:p>
          <a:p>
            <a:pPr defTabSz="462307">
              <a:defRPr/>
            </a:pPr>
            <a:endParaRPr lang="en-US" sz="1100" dirty="0"/>
          </a:p>
          <a:p>
            <a:pPr defTabSz="462307">
              <a:defRPr/>
            </a:pPr>
            <a:r>
              <a:rPr lang="en-US" sz="1100" dirty="0"/>
              <a:t>So given the arguments against risk reduction, you might wonder why I would argue that it is an important part of prevention programming. I make that argument because research supports it. Research does show that risk reduction works and it doesn’t promote victim blaming – but it must take a </a:t>
            </a:r>
            <a:r>
              <a:rPr lang="en-US" sz="1100" u="sng" dirty="0"/>
              <a:t>very specific form</a:t>
            </a:r>
            <a:r>
              <a:rPr lang="en-US" sz="1100" dirty="0"/>
              <a:t> for that to be true.</a:t>
            </a:r>
          </a:p>
        </p:txBody>
      </p:sp>
      <p:sp>
        <p:nvSpPr>
          <p:cNvPr id="4" name="Slide Number Placeholder 3"/>
          <p:cNvSpPr>
            <a:spLocks noGrp="1"/>
          </p:cNvSpPr>
          <p:nvPr>
            <p:ph type="sldNum" sz="quarter" idx="10"/>
          </p:nvPr>
        </p:nvSpPr>
        <p:spPr/>
        <p:txBody>
          <a:bodyPr/>
          <a:lstStyle/>
          <a:p>
            <a:fld id="{2B7FFDBB-91E0-1640-AE1B-F493F14C73A8}" type="slidenum">
              <a:rPr lang="en-US" smtClean="0"/>
              <a:t>4</a:t>
            </a:fld>
            <a:endParaRPr lang="en-US"/>
          </a:p>
        </p:txBody>
      </p:sp>
    </p:spTree>
    <p:extLst>
      <p:ext uri="{BB962C8B-B14F-4D97-AF65-F5344CB8AC3E}">
        <p14:creationId xmlns:p14="http://schemas.microsoft.com/office/powerpoint/2010/main" val="641400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307">
              <a:defRPr/>
            </a:pPr>
            <a:r>
              <a:rPr lang="en-US" sz="1100" dirty="0"/>
              <a:t>Research </a:t>
            </a:r>
            <a:r>
              <a:rPr lang="en-US" sz="1100" u="sng" dirty="0"/>
              <a:t>consistently</a:t>
            </a:r>
            <a:r>
              <a:rPr lang="en-US" sz="1100" dirty="0"/>
              <a:t> finds that when risk reduction programs are done well, they improve self-esteem, increase perceived situational control, and enhance self-efficacy among participants. They have also been shown to lessen the severity of assaults and significantly lower the rates of completed rapes. </a:t>
            </a:r>
          </a:p>
          <a:p>
            <a:pPr defTabSz="462307">
              <a:defRPr/>
            </a:pPr>
            <a:endParaRPr lang="en-US" sz="1100" dirty="0"/>
          </a:p>
          <a:p>
            <a:pPr defTabSz="462307">
              <a:defRPr/>
            </a:pPr>
            <a:r>
              <a:rPr lang="en-US" sz="1100" dirty="0"/>
              <a:t>But risk reduction continues to be maligned in prevention circles because most programs are too narrow and inflexible in their approach to be effective on a broad scale. That is, the vast majority of risk reduction programs </a:t>
            </a:r>
            <a:r>
              <a:rPr lang="en-US" sz="1100" u="sng" dirty="0"/>
              <a:t>only</a:t>
            </a:r>
            <a:r>
              <a:rPr lang="en-US" sz="1100" dirty="0"/>
              <a:t> teach people how to defend against a </a:t>
            </a:r>
            <a:r>
              <a:rPr lang="en-US" sz="1100" u="sng" dirty="0"/>
              <a:t>stranger assault</a:t>
            </a:r>
            <a:r>
              <a:rPr lang="en-US" sz="1100" dirty="0"/>
              <a:t> by using violent physical self-defense techniques. But we know most assaults are not committed by strangers; they are committed by boyfriends, girlfriends, classmates, friends, and acquaintances. And research tells us that people are less likely to use violence to protect themselves against people they know and care about. This means risk reduction programs </a:t>
            </a:r>
            <a:r>
              <a:rPr lang="en-US" sz="1100" u="sng" dirty="0"/>
              <a:t>must</a:t>
            </a:r>
            <a:r>
              <a:rPr lang="en-US" sz="1100" dirty="0"/>
              <a:t> be flexible and offer a </a:t>
            </a:r>
            <a:r>
              <a:rPr lang="en-US" sz="1100" u="sng" dirty="0"/>
              <a:t>range</a:t>
            </a:r>
            <a:r>
              <a:rPr lang="en-US" sz="1100" dirty="0"/>
              <a:t> of responses, some of which are nonviolent. </a:t>
            </a:r>
          </a:p>
        </p:txBody>
      </p:sp>
      <p:sp>
        <p:nvSpPr>
          <p:cNvPr id="4" name="Slide Number Placeholder 3"/>
          <p:cNvSpPr>
            <a:spLocks noGrp="1"/>
          </p:cNvSpPr>
          <p:nvPr>
            <p:ph type="sldNum" sz="quarter" idx="10"/>
          </p:nvPr>
        </p:nvSpPr>
        <p:spPr/>
        <p:txBody>
          <a:bodyPr/>
          <a:lstStyle/>
          <a:p>
            <a:fld id="{2B7FFDBB-91E0-1640-AE1B-F493F14C73A8}" type="slidenum">
              <a:rPr lang="en-US" smtClean="0"/>
              <a:t>5</a:t>
            </a:fld>
            <a:endParaRPr lang="en-US"/>
          </a:p>
        </p:txBody>
      </p:sp>
    </p:spTree>
    <p:extLst>
      <p:ext uri="{BB962C8B-B14F-4D97-AF65-F5344CB8AC3E}">
        <p14:creationId xmlns:p14="http://schemas.microsoft.com/office/powerpoint/2010/main" val="1854827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307">
              <a:defRPr/>
            </a:pPr>
            <a:r>
              <a:rPr lang="en-US" sz="1100" dirty="0"/>
              <a:t>In other words, effective risk reduction programs are flexible enough to allow individuals to respond in ways that make sense to them, they offer a variety of response options that are verbal and physical, violent and nonviolent, and they account for the realities of assault by dealing </a:t>
            </a:r>
            <a:r>
              <a:rPr lang="en-US" sz="1100" u="sng" dirty="0"/>
              <a:t>not only</a:t>
            </a:r>
            <a:r>
              <a:rPr lang="en-US" sz="1100" dirty="0"/>
              <a:t> with stranger assaults but </a:t>
            </a:r>
            <a:r>
              <a:rPr lang="en-US" sz="1100" u="sng" dirty="0"/>
              <a:t>also</a:t>
            </a:r>
            <a:r>
              <a:rPr lang="en-US" sz="1100" dirty="0"/>
              <a:t> with acquaintance assaults.   </a:t>
            </a:r>
            <a:endParaRPr lang="en-US" sz="1100" dirty="0" smtClean="0"/>
          </a:p>
          <a:p>
            <a:pPr defTabSz="462307">
              <a:defRPr/>
            </a:pPr>
            <a:endParaRPr lang="en-US" sz="1100" dirty="0" smtClean="0"/>
          </a:p>
          <a:p>
            <a:pPr defTabSz="462307">
              <a:defRPr/>
            </a:pPr>
            <a:r>
              <a:rPr lang="en-US" sz="1100" dirty="0" smtClean="0"/>
              <a:t>When risk</a:t>
            </a:r>
            <a:r>
              <a:rPr lang="en-US" sz="1100" baseline="0" dirty="0" smtClean="0"/>
              <a:t> reduction – and specifically self-defense – looks like this, it can be incredibly effective.</a:t>
            </a:r>
            <a:endParaRPr lang="en-US" sz="1100" dirty="0"/>
          </a:p>
        </p:txBody>
      </p:sp>
      <p:sp>
        <p:nvSpPr>
          <p:cNvPr id="4" name="Slide Number Placeholder 3"/>
          <p:cNvSpPr>
            <a:spLocks noGrp="1"/>
          </p:cNvSpPr>
          <p:nvPr>
            <p:ph type="sldNum" sz="quarter" idx="10"/>
          </p:nvPr>
        </p:nvSpPr>
        <p:spPr/>
        <p:txBody>
          <a:bodyPr/>
          <a:lstStyle/>
          <a:p>
            <a:fld id="{2B7FFDBB-91E0-1640-AE1B-F493F14C73A8}" type="slidenum">
              <a:rPr lang="en-US" smtClean="0"/>
              <a:t>6</a:t>
            </a:fld>
            <a:endParaRPr lang="en-US"/>
          </a:p>
        </p:txBody>
      </p:sp>
    </p:spTree>
    <p:extLst>
      <p:ext uri="{BB962C8B-B14F-4D97-AF65-F5344CB8AC3E}">
        <p14:creationId xmlns:p14="http://schemas.microsoft.com/office/powerpoint/2010/main" val="1854827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307">
              <a:defRPr/>
            </a:pPr>
            <a:r>
              <a:rPr lang="en-US" sz="1100" dirty="0"/>
              <a:t>So I argue that we need to rethink the </a:t>
            </a:r>
            <a:r>
              <a:rPr lang="en-US" sz="1100" dirty="0" smtClean="0"/>
              <a:t>idea of </a:t>
            </a:r>
            <a:r>
              <a:rPr lang="en-US" sz="1100" dirty="0"/>
              <a:t>risk reduction. </a:t>
            </a:r>
            <a:r>
              <a:rPr lang="en-US" sz="1100" dirty="0" smtClean="0"/>
              <a:t>It needs to be designed to teach protective </a:t>
            </a:r>
            <a:r>
              <a:rPr lang="en-US" sz="1100" dirty="0"/>
              <a:t>strategies that promote awareness and self-protection skills </a:t>
            </a:r>
            <a:r>
              <a:rPr lang="en-US" sz="1100" u="sng" dirty="0"/>
              <a:t>without</a:t>
            </a:r>
            <a:r>
              <a:rPr lang="en-US" sz="1100" dirty="0"/>
              <a:t> limiting a person’s behavior or suggesting blame by focusing on irrelevant factors, </a:t>
            </a:r>
            <a:r>
              <a:rPr lang="en-US" sz="1100" dirty="0" smtClean="0"/>
              <a:t>like </a:t>
            </a:r>
            <a:r>
              <a:rPr lang="en-US" sz="1100" dirty="0"/>
              <a:t>clothing or sexual history.</a:t>
            </a:r>
          </a:p>
          <a:p>
            <a:pPr defTabSz="462307">
              <a:defRPr/>
            </a:pPr>
            <a:endParaRPr lang="en-US" sz="1100" dirty="0"/>
          </a:p>
        </p:txBody>
      </p:sp>
      <p:sp>
        <p:nvSpPr>
          <p:cNvPr id="4" name="Slide Number Placeholder 3"/>
          <p:cNvSpPr>
            <a:spLocks noGrp="1"/>
          </p:cNvSpPr>
          <p:nvPr>
            <p:ph type="sldNum" sz="quarter" idx="10"/>
          </p:nvPr>
        </p:nvSpPr>
        <p:spPr/>
        <p:txBody>
          <a:bodyPr/>
          <a:lstStyle/>
          <a:p>
            <a:fld id="{2B7FFDBB-91E0-1640-AE1B-F493F14C73A8}" type="slidenum">
              <a:rPr lang="en-US" smtClean="0"/>
              <a:t>7</a:t>
            </a:fld>
            <a:endParaRPr lang="en-US"/>
          </a:p>
        </p:txBody>
      </p:sp>
    </p:spTree>
    <p:extLst>
      <p:ext uri="{BB962C8B-B14F-4D97-AF65-F5344CB8AC3E}">
        <p14:creationId xmlns:p14="http://schemas.microsoft.com/office/powerpoint/2010/main" val="837594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366">
              <a:defRPr/>
            </a:pPr>
            <a:r>
              <a:rPr lang="en-US" sz="1100" dirty="0"/>
              <a:t>And rethinking risk reduction in </a:t>
            </a:r>
            <a:r>
              <a:rPr lang="en-US" sz="1100" dirty="0" smtClean="0"/>
              <a:t>this way </a:t>
            </a:r>
            <a:r>
              <a:rPr lang="en-US" sz="1100" dirty="0"/>
              <a:t>is important because emerging research – my own as well as that of other scholars – suggests that </a:t>
            </a:r>
            <a:r>
              <a:rPr lang="en-US" sz="1100" dirty="0" smtClean="0"/>
              <a:t>when campuses</a:t>
            </a:r>
            <a:r>
              <a:rPr lang="en-US" sz="1100" baseline="0" dirty="0" smtClean="0"/>
              <a:t> </a:t>
            </a:r>
            <a:r>
              <a:rPr lang="en-US" sz="1100" u="sng" baseline="0" dirty="0" smtClean="0"/>
              <a:t>combine</a:t>
            </a:r>
            <a:r>
              <a:rPr lang="en-US" sz="1100" baseline="0" dirty="0" smtClean="0"/>
              <a:t> primary prevention with flexible, nuanced risk reduction training, that’s when they have the most impact on </a:t>
            </a:r>
            <a:r>
              <a:rPr lang="en-US" sz="1100" dirty="0" smtClean="0"/>
              <a:t>lowering</a:t>
            </a:r>
            <a:r>
              <a:rPr lang="en-US" sz="1100" baseline="0" dirty="0" smtClean="0"/>
              <a:t> </a:t>
            </a:r>
            <a:r>
              <a:rPr lang="en-US" sz="1100" dirty="0" smtClean="0"/>
              <a:t>assault risk. </a:t>
            </a:r>
          </a:p>
          <a:p>
            <a:pPr defTabSz="462366">
              <a:defRPr/>
            </a:pPr>
            <a:endParaRPr lang="en-US" sz="1100" dirty="0" smtClean="0"/>
          </a:p>
          <a:p>
            <a:pPr defTabSz="462366">
              <a:defRPr/>
            </a:pPr>
            <a:r>
              <a:rPr lang="en-US" sz="1100" dirty="0" smtClean="0"/>
              <a:t>So</a:t>
            </a:r>
            <a:r>
              <a:rPr lang="en-US" sz="1100" baseline="0" dirty="0" smtClean="0"/>
              <a:t> that brings us </a:t>
            </a:r>
            <a:r>
              <a:rPr lang="en-US" sz="1100" dirty="0" smtClean="0"/>
              <a:t>back to Elemental because it is that kind of</a:t>
            </a:r>
            <a:r>
              <a:rPr lang="en-US" sz="1100" baseline="0" dirty="0" smtClean="0"/>
              <a:t> program</a:t>
            </a:r>
            <a:r>
              <a:rPr lang="en-US" sz="1100" dirty="0" smtClean="0"/>
              <a:t>.</a:t>
            </a:r>
          </a:p>
          <a:p>
            <a:pPr defTabSz="462366">
              <a:defRPr/>
            </a:pPr>
            <a:endParaRPr lang="en-US" sz="1100" dirty="0"/>
          </a:p>
        </p:txBody>
      </p:sp>
      <p:sp>
        <p:nvSpPr>
          <p:cNvPr id="4" name="Slide Number Placeholder 3"/>
          <p:cNvSpPr>
            <a:spLocks noGrp="1"/>
          </p:cNvSpPr>
          <p:nvPr>
            <p:ph type="sldNum" sz="quarter" idx="10"/>
          </p:nvPr>
        </p:nvSpPr>
        <p:spPr/>
        <p:txBody>
          <a:bodyPr/>
          <a:lstStyle/>
          <a:p>
            <a:fld id="{2B7FFDBB-91E0-1640-AE1B-F493F14C73A8}" type="slidenum">
              <a:rPr lang="en-US" smtClean="0"/>
              <a:t>8</a:t>
            </a:fld>
            <a:endParaRPr lang="en-US"/>
          </a:p>
        </p:txBody>
      </p:sp>
    </p:spTree>
    <p:extLst>
      <p:ext uri="{BB962C8B-B14F-4D97-AF65-F5344CB8AC3E}">
        <p14:creationId xmlns:p14="http://schemas.microsoft.com/office/powerpoint/2010/main" val="2223379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307">
              <a:defRPr/>
            </a:pPr>
            <a:r>
              <a:rPr lang="en-US" sz="1100" dirty="0"/>
              <a:t>Elemental leverages the strengths of </a:t>
            </a:r>
            <a:r>
              <a:rPr lang="en-US" sz="1100" u="sng" dirty="0"/>
              <a:t>both</a:t>
            </a:r>
            <a:r>
              <a:rPr lang="en-US" sz="1100" dirty="0"/>
              <a:t> primary prevention and risk reduction and it uses a risk reduction model that is flexible, nuanced, and offers a range of response options. It is very different from a traditional self-defense program </a:t>
            </a:r>
            <a:r>
              <a:rPr lang="en-US" sz="1100" dirty="0" smtClean="0"/>
              <a:t>and </a:t>
            </a:r>
            <a:r>
              <a:rPr lang="en-US" sz="1100" dirty="0"/>
              <a:t>that’s really important. </a:t>
            </a:r>
          </a:p>
          <a:p>
            <a:pPr defTabSz="462307">
              <a:defRPr/>
            </a:pPr>
            <a:endParaRPr lang="en-US" dirty="0"/>
          </a:p>
        </p:txBody>
      </p:sp>
      <p:sp>
        <p:nvSpPr>
          <p:cNvPr id="4" name="Slide Number Placeholder 3"/>
          <p:cNvSpPr>
            <a:spLocks noGrp="1"/>
          </p:cNvSpPr>
          <p:nvPr>
            <p:ph type="sldNum" sz="quarter" idx="10"/>
          </p:nvPr>
        </p:nvSpPr>
        <p:spPr/>
        <p:txBody>
          <a:bodyPr/>
          <a:lstStyle/>
          <a:p>
            <a:fld id="{2B7FFDBB-91E0-1640-AE1B-F493F14C73A8}" type="slidenum">
              <a:rPr lang="en-US" smtClean="0"/>
              <a:t>9</a:t>
            </a:fld>
            <a:endParaRPr lang="en-US"/>
          </a:p>
        </p:txBody>
      </p:sp>
    </p:spTree>
    <p:extLst>
      <p:ext uri="{BB962C8B-B14F-4D97-AF65-F5344CB8AC3E}">
        <p14:creationId xmlns:p14="http://schemas.microsoft.com/office/powerpoint/2010/main" val="3789383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4015472"/>
            <a:ext cx="8723376" cy="998685"/>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200150"/>
            <a:ext cx="7772400" cy="1335081"/>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667001"/>
            <a:ext cx="6400800" cy="11049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163672" y="4687623"/>
            <a:ext cx="3786690" cy="273844"/>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991088" y="4687623"/>
            <a:ext cx="1161826" cy="273844"/>
          </a:xfrm>
          <a:prstGeom prst="rect">
            <a:avLst/>
          </a:prstGeom>
        </p:spPr>
        <p:txBody>
          <a:bodyPr/>
          <a:lstStyle/>
          <a:p>
            <a:fld id="{F2B70CF2-4D75-1146-8068-61E89FD729E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163672" y="4687623"/>
            <a:ext cx="3786690" cy="273844"/>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991088" y="4687623"/>
            <a:ext cx="1161826" cy="273844"/>
          </a:xfrm>
          <a:prstGeom prst="rect">
            <a:avLst/>
          </a:prstGeom>
        </p:spPr>
        <p:txBody>
          <a:bodyPr/>
          <a:lstStyle/>
          <a:p>
            <a:fld id="{F2B70CF2-4D75-1146-8068-61E89FD729E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5163672" y="4687623"/>
            <a:ext cx="3786690" cy="273844"/>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991088" y="4687623"/>
            <a:ext cx="1161826" cy="273844"/>
          </a:xfrm>
          <a:prstGeom prst="rect">
            <a:avLst/>
          </a:prstGeom>
        </p:spPr>
        <p:txBody>
          <a:bodyPr/>
          <a:lstStyle/>
          <a:p>
            <a:fld id="{F2B70CF2-4D75-1146-8068-61E89FD729E2}" type="slidenum">
              <a:rPr lang="en-US" smtClean="0"/>
              <a:t>‹#›</a:t>
            </a:fld>
            <a:endParaRPr lang="en-US"/>
          </a:p>
        </p:txBody>
      </p:sp>
      <p:grpSp>
        <p:nvGrpSpPr>
          <p:cNvPr id="15" name="Group 14"/>
          <p:cNvGrpSpPr>
            <a:grpSpLocks noChangeAspect="1"/>
          </p:cNvGrpSpPr>
          <p:nvPr/>
        </p:nvGrpSpPr>
        <p:grpSpPr bwMode="hidden">
          <a:xfrm>
            <a:off x="211665" y="535643"/>
            <a:ext cx="8723376" cy="998685"/>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085850"/>
            <a:ext cx="2057400" cy="3365500"/>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085850"/>
            <a:ext cx="6019800" cy="3365501"/>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163672" y="4687623"/>
            <a:ext cx="3786690" cy="273844"/>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991088" y="4687623"/>
            <a:ext cx="1161826" cy="273844"/>
          </a:xfrm>
          <a:prstGeom prst="rect">
            <a:avLst/>
          </a:prstGeom>
        </p:spPr>
        <p:txBody>
          <a:bodyPr/>
          <a:lstStyle/>
          <a:p>
            <a:fld id="{F2B70CF2-4D75-1146-8068-61E89FD729E2}"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171450"/>
            <a:ext cx="8695944" cy="3552444"/>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9" y="3152694"/>
            <a:ext cx="2876429" cy="53552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3056467"/>
            <a:ext cx="5544515" cy="637604"/>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3065672"/>
            <a:ext cx="5467980" cy="580704"/>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3055631"/>
            <a:ext cx="3308000" cy="488662"/>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3043916"/>
            <a:ext cx="8723376" cy="997406"/>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1847670"/>
            <a:ext cx="7772400" cy="1143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078086"/>
            <a:ext cx="6417734" cy="70485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991088" y="4687623"/>
            <a:ext cx="1161826" cy="273844"/>
          </a:xfrm>
          <a:prstGeom prst="rect">
            <a:avLst/>
          </a:prstGeom>
        </p:spPr>
        <p:txBody>
          <a:bodyPr/>
          <a:lstStyle/>
          <a:p>
            <a:fld id="{F2B70CF2-4D75-1146-8068-61E89FD729E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163672" y="4687623"/>
            <a:ext cx="3786690" cy="273844"/>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3991088" y="4687623"/>
            <a:ext cx="1161826" cy="273844"/>
          </a:xfrm>
          <a:prstGeom prst="rect">
            <a:avLst/>
          </a:prstGeom>
        </p:spPr>
        <p:txBody>
          <a:bodyPr/>
          <a:lstStyle/>
          <a:p>
            <a:fld id="{F2B70CF2-4D75-1146-8068-61E89FD729E2}" type="slidenum">
              <a:rPr lang="en-US" smtClean="0"/>
              <a:t>‹#›</a:t>
            </a:fld>
            <a:endParaRPr lang="en-US"/>
          </a:p>
        </p:txBody>
      </p:sp>
      <p:sp>
        <p:nvSpPr>
          <p:cNvPr id="9" name="Content Placeholder 8"/>
          <p:cNvSpPr>
            <a:spLocks noGrp="1"/>
          </p:cNvSpPr>
          <p:nvPr>
            <p:ph sz="quarter" idx="13"/>
          </p:nvPr>
        </p:nvSpPr>
        <p:spPr>
          <a:xfrm>
            <a:off x="676655" y="2009394"/>
            <a:ext cx="3822192" cy="25854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009394"/>
            <a:ext cx="3822192" cy="25854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008585"/>
            <a:ext cx="3822192" cy="47982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3" y="2571751"/>
            <a:ext cx="3820055"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008585"/>
            <a:ext cx="3822192" cy="47982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71751"/>
            <a:ext cx="3822192"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163672" y="4687623"/>
            <a:ext cx="3786690" cy="273844"/>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3991088" y="4687623"/>
            <a:ext cx="1161826" cy="273844"/>
          </a:xfrm>
          <a:prstGeom prst="rect">
            <a:avLst/>
          </a:prstGeom>
        </p:spPr>
        <p:txBody>
          <a:bodyPr/>
          <a:lstStyle/>
          <a:p>
            <a:fld id="{F2B70CF2-4D75-1146-8068-61E89FD729E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163672" y="4687623"/>
            <a:ext cx="3786690" cy="273844"/>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3991088" y="4687623"/>
            <a:ext cx="1161826" cy="273844"/>
          </a:xfrm>
          <a:prstGeom prst="rect">
            <a:avLst/>
          </a:prstGeom>
        </p:spPr>
        <p:txBody>
          <a:bodyPr/>
          <a:lstStyle/>
          <a:p>
            <a:fld id="{F2B70CF2-4D75-1146-8068-61E89FD729E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535643"/>
            <a:ext cx="8723376" cy="997406"/>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a:xfrm>
            <a:off x="5163672" y="4687623"/>
            <a:ext cx="3786690" cy="273844"/>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3991088" y="4687623"/>
            <a:ext cx="1161826" cy="273844"/>
          </a:xfrm>
          <a:prstGeom prst="rect">
            <a:avLst/>
          </a:prstGeom>
        </p:spPr>
        <p:txBody>
          <a:bodyPr/>
          <a:lstStyle/>
          <a:p>
            <a:fld id="{F2B70CF2-4D75-1146-8068-61E89FD729E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163672" y="4687623"/>
            <a:ext cx="3786690" cy="273844"/>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3991088" y="4687623"/>
            <a:ext cx="1161826" cy="273844"/>
          </a:xfrm>
          <a:prstGeom prst="rect">
            <a:avLst/>
          </a:prstGeom>
        </p:spPr>
        <p:txBody>
          <a:bodyPr/>
          <a:lstStyle/>
          <a:p>
            <a:fld id="{F2B70CF2-4D75-1146-8068-61E89FD729E2}" type="slidenum">
              <a:rPr lang="en-US" smtClean="0"/>
              <a:t>‹#›</a:t>
            </a:fld>
            <a:endParaRPr lang="en-US"/>
          </a:p>
        </p:txBody>
      </p:sp>
      <p:sp>
        <p:nvSpPr>
          <p:cNvPr id="4" name="Text Placeholder 3"/>
          <p:cNvSpPr>
            <a:spLocks noGrp="1"/>
          </p:cNvSpPr>
          <p:nvPr>
            <p:ph type="body" sz="half" idx="2"/>
          </p:nvPr>
        </p:nvSpPr>
        <p:spPr>
          <a:xfrm>
            <a:off x="914400" y="2686050"/>
            <a:ext cx="3352800" cy="142875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535643"/>
            <a:ext cx="8723376" cy="998685"/>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1714500"/>
            <a:ext cx="3352800" cy="939546"/>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371600"/>
            <a:ext cx="3904076" cy="28575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4015472"/>
            <a:ext cx="8723376" cy="998685"/>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6" y="254000"/>
            <a:ext cx="3812645" cy="1822451"/>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4" y="2089150"/>
            <a:ext cx="3818467" cy="18161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163672" y="4687623"/>
            <a:ext cx="3786690" cy="273844"/>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3991088" y="4687623"/>
            <a:ext cx="1161826" cy="273844"/>
          </a:xfrm>
          <a:prstGeom prst="rect">
            <a:avLst/>
          </a:prstGeom>
        </p:spPr>
        <p:txBody>
          <a:bodyPr/>
          <a:lstStyle/>
          <a:p>
            <a:fld id="{F2B70CF2-4D75-1146-8068-61E89FD729E2}" type="slidenum">
              <a:rPr lang="en-US" smtClean="0"/>
              <a:t>‹#›</a:t>
            </a:fld>
            <a:endParaRPr lang="en-US"/>
          </a:p>
        </p:txBody>
      </p:sp>
      <p:sp>
        <p:nvSpPr>
          <p:cNvPr id="3" name="Picture Placeholder 2"/>
          <p:cNvSpPr>
            <a:spLocks noGrp="1"/>
          </p:cNvSpPr>
          <p:nvPr>
            <p:ph type="pic" idx="1"/>
          </p:nvPr>
        </p:nvSpPr>
        <p:spPr>
          <a:xfrm>
            <a:off x="838200" y="1028700"/>
            <a:ext cx="3566160" cy="219456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171450"/>
            <a:ext cx="8695944" cy="185166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259572"/>
            <a:ext cx="8723376" cy="997406"/>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253746"/>
            <a:ext cx="8229600" cy="93954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 name="Footer Placeholder 4"/>
          <p:cNvSpPr>
            <a:spLocks noGrp="1"/>
          </p:cNvSpPr>
          <p:nvPr>
            <p:ph type="ftr" sz="quarter" idx="3"/>
          </p:nvPr>
        </p:nvSpPr>
        <p:spPr>
          <a:xfrm>
            <a:off x="193639" y="4687623"/>
            <a:ext cx="8723851" cy="273844"/>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3" name="Text Placeholder 2"/>
          <p:cNvSpPr>
            <a:spLocks noGrp="1"/>
          </p:cNvSpPr>
          <p:nvPr>
            <p:ph type="body" idx="1"/>
          </p:nvPr>
        </p:nvSpPr>
        <p:spPr>
          <a:xfrm>
            <a:off x="872068" y="2006600"/>
            <a:ext cx="7408333" cy="25880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cha.org/documents/resources/guidelines/Addressing_Sexual_Violence.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fferent sized logos.ai"/>
          <p:cNvPicPr>
            <a:picLocks noChangeAspect="1"/>
          </p:cNvPicPr>
          <p:nvPr/>
        </p:nvPicPr>
        <p:blipFill rotWithShape="1">
          <a:blip r:embed="rId3">
            <a:extLst>
              <a:ext uri="{28A0092B-C50C-407E-A947-70E740481C1C}">
                <a14:useLocalDpi xmlns:a14="http://schemas.microsoft.com/office/drawing/2010/main" val="0"/>
              </a:ext>
            </a:extLst>
          </a:blip>
          <a:srcRect l="1554" t="76790" r="59055" b="7038"/>
          <a:stretch/>
        </p:blipFill>
        <p:spPr>
          <a:xfrm>
            <a:off x="349809" y="1248708"/>
            <a:ext cx="5473701" cy="2908301"/>
          </a:xfrm>
          <a:prstGeom prst="rect">
            <a:avLst/>
          </a:prstGeom>
          <a:solidFill>
            <a:srgbClr val="FFFFFF">
              <a:shade val="85000"/>
            </a:srgbClr>
          </a:solidFill>
          <a:ln w="88900" cap="sq">
            <a:solidFill>
              <a:srgbClr val="FFFFFF"/>
            </a:solidFill>
            <a:miter lim="800000"/>
          </a:ln>
          <a:effectLst/>
        </p:spPr>
      </p:pic>
      <p:sp>
        <p:nvSpPr>
          <p:cNvPr id="3" name="TextBox 2"/>
          <p:cNvSpPr txBox="1"/>
          <p:nvPr/>
        </p:nvSpPr>
        <p:spPr>
          <a:xfrm>
            <a:off x="2916177" y="2835176"/>
            <a:ext cx="5350064" cy="1754326"/>
          </a:xfrm>
          <a:prstGeom prst="rect">
            <a:avLst/>
          </a:prstGeom>
          <a:noFill/>
        </p:spPr>
        <p:txBody>
          <a:bodyPr wrap="square" rtlCol="0">
            <a:spAutoFit/>
          </a:bodyPr>
          <a:lstStyle/>
          <a:p>
            <a:r>
              <a:rPr lang="en-US" b="1" dirty="0"/>
              <a:t>Rethinking Risk Reduction: When to Use It, How to Use It, and Why It is </a:t>
            </a:r>
            <a:r>
              <a:rPr lang="en-US" b="1" dirty="0" smtClean="0"/>
              <a:t>Important</a:t>
            </a:r>
          </a:p>
          <a:p>
            <a:endParaRPr lang="en-US" dirty="0" smtClean="0"/>
          </a:p>
          <a:p>
            <a:r>
              <a:rPr lang="en-US" b="1" dirty="0"/>
              <a:t>Mellisa Holtzman, PhD</a:t>
            </a:r>
          </a:p>
          <a:p>
            <a:r>
              <a:rPr lang="en-US" dirty="0"/>
              <a:t>Professor of Sociology &amp; Director of Elemental</a:t>
            </a:r>
          </a:p>
          <a:p>
            <a:endParaRPr lang="en-US" dirty="0"/>
          </a:p>
        </p:txBody>
      </p:sp>
      <p:pic>
        <p:nvPicPr>
          <p:cNvPr id="2050" name="Picture 2" descr="http://t3.gstatic.com/images?q=tbn:ANd9GcQq3PpdtwV57_MvLb-dy72xkpQmMTHoPm6T6TXcKwADCw0_Qr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1786" y="3614966"/>
            <a:ext cx="973512" cy="13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117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44566"/>
            <a:ext cx="8229600" cy="3105806"/>
          </a:xfrm>
        </p:spPr>
        <p:txBody>
          <a:bodyPr>
            <a:normAutofit/>
          </a:bodyPr>
          <a:lstStyle/>
          <a:p>
            <a:pPr>
              <a:spcBef>
                <a:spcPts val="0"/>
              </a:spcBef>
            </a:pPr>
            <a:r>
              <a:rPr lang="en-US" sz="3200" dirty="0" smtClean="0"/>
              <a:t>Pre-test, Post-test, 6 week, &amp; 6 month follow up data:</a:t>
            </a:r>
          </a:p>
          <a:p>
            <a:pPr lvl="1">
              <a:spcBef>
                <a:spcPts val="0"/>
              </a:spcBef>
            </a:pPr>
            <a:r>
              <a:rPr lang="en-US" sz="3000" dirty="0" smtClean="0"/>
              <a:t>66% lower risk of experiencing any kind of assault, attitude changes that persist for the long term, consistent results for </a:t>
            </a:r>
            <a:r>
              <a:rPr lang="en-US" sz="3000" dirty="0" smtClean="0"/>
              <a:t>5 </a:t>
            </a:r>
            <a:r>
              <a:rPr lang="en-US" sz="3000" dirty="0" smtClean="0"/>
              <a:t>years</a:t>
            </a:r>
          </a:p>
        </p:txBody>
      </p:sp>
      <p:sp>
        <p:nvSpPr>
          <p:cNvPr id="4" name="Title 3"/>
          <p:cNvSpPr>
            <a:spLocks noGrp="1"/>
          </p:cNvSpPr>
          <p:nvPr>
            <p:ph type="title"/>
          </p:nvPr>
        </p:nvSpPr>
        <p:spPr/>
        <p:txBody>
          <a:bodyPr>
            <a:normAutofit/>
          </a:bodyPr>
          <a:lstStyle/>
          <a:p>
            <a:r>
              <a:rPr lang="en-US" dirty="0" smtClean="0"/>
              <a:t>Elemental</a:t>
            </a:r>
            <a:endParaRPr lang="en-US" dirty="0"/>
          </a:p>
        </p:txBody>
      </p:sp>
    </p:spTree>
    <p:extLst>
      <p:ext uri="{BB962C8B-B14F-4D97-AF65-F5344CB8AC3E}">
        <p14:creationId xmlns:p14="http://schemas.microsoft.com/office/powerpoint/2010/main" val="196055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468" y="1735811"/>
            <a:ext cx="8741044" cy="3452848"/>
          </a:xfrm>
        </p:spPr>
        <p:txBody>
          <a:bodyPr>
            <a:normAutofit lnSpcReduction="10000"/>
          </a:bodyPr>
          <a:lstStyle/>
          <a:p>
            <a:pPr>
              <a:lnSpc>
                <a:spcPct val="110000"/>
              </a:lnSpc>
              <a:spcBef>
                <a:spcPts val="0"/>
              </a:spcBef>
            </a:pPr>
            <a:r>
              <a:rPr lang="en-US" sz="3200" dirty="0" smtClean="0"/>
              <a:t>American College Health Association:</a:t>
            </a:r>
          </a:p>
          <a:p>
            <a:pPr lvl="1">
              <a:lnSpc>
                <a:spcPct val="110000"/>
              </a:lnSpc>
              <a:spcBef>
                <a:spcPts val="0"/>
              </a:spcBef>
            </a:pPr>
            <a:r>
              <a:rPr lang="en-US" sz="3000" dirty="0" smtClean="0"/>
              <a:t>Recognizes the benefits of both primary prevention </a:t>
            </a:r>
            <a:r>
              <a:rPr lang="en-US" sz="3000" u="sng" dirty="0" smtClean="0"/>
              <a:t>and</a:t>
            </a:r>
            <a:r>
              <a:rPr lang="en-US" sz="3000" dirty="0" smtClean="0"/>
              <a:t> risk reduction strategies</a:t>
            </a:r>
          </a:p>
          <a:p>
            <a:pPr lvl="1"/>
            <a:r>
              <a:rPr lang="en-US" sz="3000" dirty="0" smtClean="0"/>
              <a:t>“Deliver </a:t>
            </a:r>
            <a:r>
              <a:rPr lang="en-US" sz="3000" dirty="0"/>
              <a:t>risk reduction programs </a:t>
            </a:r>
            <a:r>
              <a:rPr lang="en-US" sz="3000" i="1" dirty="0"/>
              <a:t>in addition to </a:t>
            </a:r>
            <a:r>
              <a:rPr lang="en-US" sz="3000" dirty="0" smtClean="0"/>
              <a:t>primary prevention</a:t>
            </a:r>
            <a:r>
              <a:rPr lang="en-US" sz="3000" dirty="0"/>
              <a:t>, not </a:t>
            </a:r>
            <a:r>
              <a:rPr lang="en-US" sz="3000" i="1" dirty="0"/>
              <a:t>instead of </a:t>
            </a:r>
            <a:r>
              <a:rPr lang="en-US" sz="3000" dirty="0"/>
              <a:t>prevention programs</a:t>
            </a:r>
            <a:r>
              <a:rPr lang="en-US" sz="3000" dirty="0" smtClean="0"/>
              <a:t>.”</a:t>
            </a:r>
          </a:p>
          <a:p>
            <a:pPr marL="0" indent="0">
              <a:buNone/>
            </a:pPr>
            <a:r>
              <a:rPr lang="en-US" sz="1600" i="1" dirty="0"/>
              <a:t>ACHA </a:t>
            </a:r>
            <a:r>
              <a:rPr lang="en-US" sz="1600" i="1" dirty="0" smtClean="0"/>
              <a:t>Guidelines: </a:t>
            </a:r>
            <a:r>
              <a:rPr lang="en-US" sz="1600" b="1" dirty="0" smtClean="0"/>
              <a:t>Addressing </a:t>
            </a:r>
            <a:r>
              <a:rPr lang="en-US" sz="1600" b="1" dirty="0"/>
              <a:t>Sexual and Relationship </a:t>
            </a:r>
            <a:r>
              <a:rPr lang="en-US" sz="1600" b="1" dirty="0" smtClean="0"/>
              <a:t>Violence on </a:t>
            </a:r>
            <a:r>
              <a:rPr lang="en-US" sz="1600" b="1" dirty="0"/>
              <a:t>College and University </a:t>
            </a:r>
            <a:r>
              <a:rPr lang="en-US" sz="1600" b="1" dirty="0" smtClean="0"/>
              <a:t>Campuses</a:t>
            </a:r>
            <a:r>
              <a:rPr lang="en-US" sz="1600" dirty="0" smtClean="0"/>
              <a:t> (2016) </a:t>
            </a:r>
            <a:r>
              <a:rPr lang="en-US" sz="1600" u="sng" dirty="0" smtClean="0">
                <a:hlinkClick r:id="rId3"/>
              </a:rPr>
              <a:t>http</a:t>
            </a:r>
            <a:r>
              <a:rPr lang="en-US" sz="1600" u="sng" dirty="0">
                <a:hlinkClick r:id="rId3"/>
              </a:rPr>
              <a:t>://www.acha.org/documents/resources/guidelines/Addressing_Sexual_Violence.pdf</a:t>
            </a:r>
            <a:endParaRPr lang="en-US" sz="1600" dirty="0"/>
          </a:p>
          <a:p>
            <a:pPr lvl="1">
              <a:lnSpc>
                <a:spcPct val="110000"/>
              </a:lnSpc>
              <a:spcBef>
                <a:spcPts val="0"/>
              </a:spcBef>
            </a:pPr>
            <a:endParaRPr lang="en-US" sz="3000" dirty="0" smtClean="0"/>
          </a:p>
        </p:txBody>
      </p:sp>
      <p:sp>
        <p:nvSpPr>
          <p:cNvPr id="4" name="Title 3"/>
          <p:cNvSpPr>
            <a:spLocks noGrp="1"/>
          </p:cNvSpPr>
          <p:nvPr>
            <p:ph type="title"/>
          </p:nvPr>
        </p:nvSpPr>
        <p:spPr/>
        <p:txBody>
          <a:bodyPr>
            <a:normAutofit/>
          </a:bodyPr>
          <a:lstStyle/>
          <a:p>
            <a:r>
              <a:rPr lang="en-US" dirty="0" smtClean="0"/>
              <a:t>New ACHA Guidelines</a:t>
            </a:r>
            <a:endParaRPr lang="en-US" dirty="0"/>
          </a:p>
        </p:txBody>
      </p:sp>
    </p:spTree>
    <p:extLst>
      <p:ext uri="{BB962C8B-B14F-4D97-AF65-F5344CB8AC3E}">
        <p14:creationId xmlns:p14="http://schemas.microsoft.com/office/powerpoint/2010/main" val="126227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75294"/>
            <a:ext cx="8438827" cy="3130659"/>
          </a:xfrm>
        </p:spPr>
        <p:txBody>
          <a:bodyPr>
            <a:noAutofit/>
          </a:bodyPr>
          <a:lstStyle/>
          <a:p>
            <a:pPr>
              <a:spcBef>
                <a:spcPts val="0"/>
              </a:spcBef>
            </a:pPr>
            <a:r>
              <a:rPr lang="en-US" sz="3200" dirty="0" smtClean="0"/>
              <a:t>Paradigm based circumstances and feelings = choice in responses</a:t>
            </a:r>
          </a:p>
          <a:p>
            <a:pPr lvl="1">
              <a:spcBef>
                <a:spcPts val="0"/>
              </a:spcBef>
            </a:pPr>
            <a:r>
              <a:rPr lang="en-US" sz="3000" dirty="0" smtClean="0">
                <a:solidFill>
                  <a:schemeClr val="accent5">
                    <a:lumMod val="75000"/>
                  </a:schemeClr>
                </a:solidFill>
              </a:rPr>
              <a:t>Earth</a:t>
            </a:r>
            <a:endParaRPr lang="en-US" sz="3000" dirty="0"/>
          </a:p>
          <a:p>
            <a:pPr lvl="1">
              <a:spcBef>
                <a:spcPts val="0"/>
              </a:spcBef>
            </a:pPr>
            <a:r>
              <a:rPr lang="en-US" sz="3000" dirty="0" smtClean="0">
                <a:solidFill>
                  <a:schemeClr val="bg2">
                    <a:lumMod val="50000"/>
                  </a:schemeClr>
                </a:solidFill>
              </a:rPr>
              <a:t>Water</a:t>
            </a:r>
            <a:endParaRPr lang="en-US" sz="3000" dirty="0"/>
          </a:p>
          <a:p>
            <a:pPr lvl="1">
              <a:spcBef>
                <a:spcPts val="0"/>
              </a:spcBef>
            </a:pPr>
            <a:r>
              <a:rPr lang="en-US" sz="3000" dirty="0" smtClean="0">
                <a:solidFill>
                  <a:srgbClr val="FF0000"/>
                </a:solidFill>
              </a:rPr>
              <a:t>Fire</a:t>
            </a:r>
            <a:endParaRPr lang="en-US" sz="3000" dirty="0"/>
          </a:p>
          <a:p>
            <a:pPr lvl="1">
              <a:spcBef>
                <a:spcPts val="0"/>
              </a:spcBef>
            </a:pPr>
            <a:r>
              <a:rPr lang="en-US" sz="3000" dirty="0" smtClean="0">
                <a:solidFill>
                  <a:schemeClr val="accent3">
                    <a:lumMod val="75000"/>
                  </a:schemeClr>
                </a:solidFill>
              </a:rPr>
              <a:t>Wind</a:t>
            </a:r>
          </a:p>
        </p:txBody>
      </p:sp>
      <p:sp>
        <p:nvSpPr>
          <p:cNvPr id="4" name="Title 3"/>
          <p:cNvSpPr>
            <a:spLocks noGrp="1"/>
          </p:cNvSpPr>
          <p:nvPr>
            <p:ph type="title"/>
          </p:nvPr>
        </p:nvSpPr>
        <p:spPr/>
        <p:txBody>
          <a:bodyPr>
            <a:normAutofit/>
          </a:bodyPr>
          <a:lstStyle/>
          <a:p>
            <a:r>
              <a:rPr lang="en-US" dirty="0" smtClean="0"/>
              <a:t>Elemental’s Name </a:t>
            </a:r>
            <a:endParaRPr lang="en-US" dirty="0"/>
          </a:p>
        </p:txBody>
      </p:sp>
    </p:spTree>
    <p:extLst>
      <p:ext uri="{BB962C8B-B14F-4D97-AF65-F5344CB8AC3E}">
        <p14:creationId xmlns:p14="http://schemas.microsoft.com/office/powerpoint/2010/main" val="2348258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704670"/>
            <a:ext cx="7772400" cy="1143000"/>
          </a:xfrm>
        </p:spPr>
        <p:txBody>
          <a:bodyPr>
            <a:noAutofit/>
          </a:bodyPr>
          <a:lstStyle/>
          <a:p>
            <a:r>
              <a:rPr lang="en-US" sz="3600" dirty="0" smtClean="0"/>
              <a:t>What were the “uh-oh” moments in this scenario?</a:t>
            </a:r>
            <a:br>
              <a:rPr lang="en-US" sz="3600" dirty="0" smtClean="0"/>
            </a:br>
            <a:r>
              <a:rPr lang="en-US" sz="3600" dirty="0" smtClean="0"/>
              <a:t/>
            </a:r>
            <a:br>
              <a:rPr lang="en-US" sz="3600" dirty="0" smtClean="0"/>
            </a:br>
            <a:r>
              <a:rPr lang="en-US" sz="3600" dirty="0" smtClean="0"/>
              <a:t>How should </a:t>
            </a:r>
            <a:r>
              <a:rPr lang="en-US" sz="3600" dirty="0" err="1" smtClean="0"/>
              <a:t>Bekka</a:t>
            </a:r>
            <a:r>
              <a:rPr lang="en-US" sz="3600" dirty="0" smtClean="0"/>
              <a:t> respond? </a:t>
            </a:r>
            <a:br>
              <a:rPr lang="en-US" sz="3600" dirty="0" smtClean="0"/>
            </a:br>
            <a:endParaRPr lang="en-US" sz="3600" dirty="0"/>
          </a:p>
        </p:txBody>
      </p:sp>
    </p:spTree>
    <p:extLst>
      <p:ext uri="{BB962C8B-B14F-4D97-AF65-F5344CB8AC3E}">
        <p14:creationId xmlns:p14="http://schemas.microsoft.com/office/powerpoint/2010/main" val="89931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196008"/>
            <a:ext cx="3352800" cy="939546"/>
          </a:xfrm>
        </p:spPr>
        <p:txBody>
          <a:bodyPr/>
          <a:lstStyle/>
          <a:p>
            <a:pPr algn="ctr"/>
            <a:r>
              <a:rPr lang="en-US" sz="8000" dirty="0">
                <a:solidFill>
                  <a:schemeClr val="accent5">
                    <a:lumMod val="75000"/>
                  </a:schemeClr>
                </a:solidFill>
              </a:rPr>
              <a:t>Earth</a:t>
            </a:r>
            <a:endParaRPr lang="en-US" sz="8000" dirty="0"/>
          </a:p>
        </p:txBody>
      </p:sp>
      <p:sp>
        <p:nvSpPr>
          <p:cNvPr id="6" name="Content Placeholder 5"/>
          <p:cNvSpPr>
            <a:spLocks noGrp="1"/>
          </p:cNvSpPr>
          <p:nvPr>
            <p:ph idx="1"/>
          </p:nvPr>
        </p:nvSpPr>
        <p:spPr>
          <a:xfrm>
            <a:off x="4094026" y="1247215"/>
            <a:ext cx="4742584" cy="3667957"/>
          </a:xfrm>
        </p:spPr>
        <p:txBody>
          <a:bodyPr>
            <a:noAutofit/>
          </a:bodyPr>
          <a:lstStyle/>
          <a:p>
            <a:r>
              <a:rPr lang="en-US" sz="2800" dirty="0" smtClean="0"/>
              <a:t>“Yes, but I’m not going to (</a:t>
            </a:r>
            <a:r>
              <a:rPr lang="en-US" sz="2800" u="sng" dirty="0" smtClean="0"/>
              <a:t>activity</a:t>
            </a:r>
            <a:r>
              <a:rPr lang="en-US" sz="2800" dirty="0" smtClean="0"/>
              <a:t>) right now. You said that you wanted tonight to be perfect. On some of my favorite nights we’ve just relaxed, and you</a:t>
            </a:r>
            <a:r>
              <a:rPr lang="fr-FR" sz="2800" dirty="0" smtClean="0"/>
              <a:t>’</a:t>
            </a:r>
            <a:r>
              <a:rPr lang="en-US" sz="2800" dirty="0" err="1" smtClean="0"/>
              <a:t>ve</a:t>
            </a:r>
            <a:r>
              <a:rPr lang="en-US" sz="2800" dirty="0" smtClean="0"/>
              <a:t> always been okay with that before. Tonight should be no different.”</a:t>
            </a:r>
            <a:endParaRPr lang="en-US" sz="2800" dirty="0"/>
          </a:p>
        </p:txBody>
      </p:sp>
    </p:spTree>
    <p:extLst>
      <p:ext uri="{BB962C8B-B14F-4D97-AF65-F5344CB8AC3E}">
        <p14:creationId xmlns:p14="http://schemas.microsoft.com/office/powerpoint/2010/main" val="629758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184273"/>
            <a:ext cx="3352800" cy="939546"/>
          </a:xfrm>
        </p:spPr>
        <p:txBody>
          <a:bodyPr/>
          <a:lstStyle/>
          <a:p>
            <a:pPr algn="ctr"/>
            <a:r>
              <a:rPr lang="en-US" sz="8000" dirty="0" smtClean="0">
                <a:solidFill>
                  <a:schemeClr val="bg2">
                    <a:lumMod val="50000"/>
                  </a:schemeClr>
                </a:solidFill>
              </a:rPr>
              <a:t>Water</a:t>
            </a:r>
            <a:endParaRPr lang="en-US" sz="8000" dirty="0">
              <a:solidFill>
                <a:schemeClr val="bg2">
                  <a:lumMod val="50000"/>
                </a:schemeClr>
              </a:solidFill>
            </a:endParaRPr>
          </a:p>
        </p:txBody>
      </p:sp>
      <p:sp>
        <p:nvSpPr>
          <p:cNvPr id="6" name="Content Placeholder 5"/>
          <p:cNvSpPr>
            <a:spLocks noGrp="1"/>
          </p:cNvSpPr>
          <p:nvPr>
            <p:ph idx="1"/>
          </p:nvPr>
        </p:nvSpPr>
        <p:spPr>
          <a:xfrm>
            <a:off x="4431818" y="1371600"/>
            <a:ext cx="4458839" cy="2857500"/>
          </a:xfrm>
        </p:spPr>
        <p:txBody>
          <a:bodyPr>
            <a:noAutofit/>
          </a:bodyPr>
          <a:lstStyle/>
          <a:p>
            <a:r>
              <a:rPr lang="en-US" sz="3200" dirty="0" smtClean="0"/>
              <a:t>“You know I do, but it’s more fun if (</a:t>
            </a:r>
            <a:r>
              <a:rPr lang="en-US" sz="3200" u="sng" dirty="0" smtClean="0"/>
              <a:t>condition</a:t>
            </a:r>
            <a:r>
              <a:rPr lang="en-US" sz="3200" dirty="0" smtClean="0"/>
              <a:t>). And you know what? I (</a:t>
            </a:r>
            <a:r>
              <a:rPr lang="en-US" sz="3200" u="sng" dirty="0" smtClean="0"/>
              <a:t>activity</a:t>
            </a:r>
            <a:r>
              <a:rPr lang="en-US" sz="3200" dirty="0" smtClean="0"/>
              <a:t>) for you. How about you (</a:t>
            </a:r>
            <a:r>
              <a:rPr lang="en-US" sz="3200" u="sng" dirty="0" smtClean="0"/>
              <a:t>other activity</a:t>
            </a:r>
            <a:r>
              <a:rPr lang="en-US" sz="3200" dirty="0" smtClean="0"/>
              <a:t>) for me?”</a:t>
            </a:r>
            <a:endParaRPr lang="en-US" sz="3200" dirty="0"/>
          </a:p>
        </p:txBody>
      </p:sp>
    </p:spTree>
    <p:extLst>
      <p:ext uri="{BB962C8B-B14F-4D97-AF65-F5344CB8AC3E}">
        <p14:creationId xmlns:p14="http://schemas.microsoft.com/office/powerpoint/2010/main" val="1853944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184273"/>
            <a:ext cx="3352800" cy="939546"/>
          </a:xfrm>
        </p:spPr>
        <p:txBody>
          <a:bodyPr/>
          <a:lstStyle/>
          <a:p>
            <a:pPr algn="ctr"/>
            <a:r>
              <a:rPr lang="en-US" sz="8000" dirty="0" smtClean="0">
                <a:solidFill>
                  <a:srgbClr val="FF0000"/>
                </a:solidFill>
              </a:rPr>
              <a:t>Fire</a:t>
            </a:r>
            <a:endParaRPr lang="en-US" sz="8000" dirty="0">
              <a:solidFill>
                <a:srgbClr val="FF0000"/>
              </a:solidFill>
            </a:endParaRPr>
          </a:p>
        </p:txBody>
      </p:sp>
      <p:sp>
        <p:nvSpPr>
          <p:cNvPr id="6" name="Content Placeholder 5"/>
          <p:cNvSpPr>
            <a:spLocks noGrp="1"/>
          </p:cNvSpPr>
          <p:nvPr>
            <p:ph idx="1"/>
          </p:nvPr>
        </p:nvSpPr>
        <p:spPr>
          <a:xfrm>
            <a:off x="4445328" y="1371600"/>
            <a:ext cx="4283189" cy="2857500"/>
          </a:xfrm>
        </p:spPr>
        <p:txBody>
          <a:bodyPr>
            <a:normAutofit/>
          </a:bodyPr>
          <a:lstStyle/>
          <a:p>
            <a:r>
              <a:rPr lang="en-US" sz="3200" dirty="0" smtClean="0"/>
              <a:t>(Interrupting) “You’re NOT going to make me do anything that I don’t want to do, are you?” </a:t>
            </a:r>
            <a:endParaRPr lang="en-US" sz="3200" dirty="0"/>
          </a:p>
        </p:txBody>
      </p:sp>
    </p:spTree>
    <p:extLst>
      <p:ext uri="{BB962C8B-B14F-4D97-AF65-F5344CB8AC3E}">
        <p14:creationId xmlns:p14="http://schemas.microsoft.com/office/powerpoint/2010/main" val="368326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184273"/>
            <a:ext cx="3352800" cy="939546"/>
          </a:xfrm>
        </p:spPr>
        <p:txBody>
          <a:bodyPr/>
          <a:lstStyle/>
          <a:p>
            <a:pPr algn="ctr"/>
            <a:r>
              <a:rPr lang="en-US" sz="8000" dirty="0" smtClean="0">
                <a:solidFill>
                  <a:schemeClr val="accent3">
                    <a:lumMod val="75000"/>
                  </a:schemeClr>
                </a:solidFill>
              </a:rPr>
              <a:t>Wind</a:t>
            </a:r>
            <a:endParaRPr lang="en-US" sz="8000" dirty="0">
              <a:solidFill>
                <a:schemeClr val="accent3">
                  <a:lumMod val="75000"/>
                </a:schemeClr>
              </a:solidFill>
            </a:endParaRPr>
          </a:p>
        </p:txBody>
      </p:sp>
      <p:sp>
        <p:nvSpPr>
          <p:cNvPr id="6" name="Content Placeholder 5"/>
          <p:cNvSpPr>
            <a:spLocks noGrp="1"/>
          </p:cNvSpPr>
          <p:nvPr>
            <p:ph idx="1"/>
          </p:nvPr>
        </p:nvSpPr>
        <p:spPr>
          <a:xfrm>
            <a:off x="4472353" y="1371600"/>
            <a:ext cx="4269676" cy="2857500"/>
          </a:xfrm>
        </p:spPr>
        <p:txBody>
          <a:bodyPr>
            <a:normAutofit/>
          </a:bodyPr>
          <a:lstStyle/>
          <a:p>
            <a:r>
              <a:rPr lang="en-US" sz="3200" dirty="0" smtClean="0"/>
              <a:t>“I really do. So I (</a:t>
            </a:r>
            <a:r>
              <a:rPr lang="en-US" sz="3200" u="sng" dirty="0" smtClean="0"/>
              <a:t>activity expressing love</a:t>
            </a:r>
            <a:r>
              <a:rPr lang="en-US" sz="3200" dirty="0" smtClean="0"/>
              <a:t>).” (Gets up and walks away.)</a:t>
            </a:r>
            <a:endParaRPr lang="en-US" sz="3200" dirty="0"/>
          </a:p>
        </p:txBody>
      </p:sp>
    </p:spTree>
    <p:extLst>
      <p:ext uri="{BB962C8B-B14F-4D97-AF65-F5344CB8AC3E}">
        <p14:creationId xmlns:p14="http://schemas.microsoft.com/office/powerpoint/2010/main" val="1191448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07628"/>
            <a:ext cx="8728364" cy="3111180"/>
          </a:xfrm>
        </p:spPr>
        <p:txBody>
          <a:bodyPr>
            <a:normAutofit/>
          </a:bodyPr>
          <a:lstStyle/>
          <a:p>
            <a:r>
              <a:rPr lang="en-US" sz="3200" dirty="0" smtClean="0"/>
              <a:t>Risk reduction has a place in prevention training</a:t>
            </a:r>
          </a:p>
          <a:p>
            <a:endParaRPr lang="en-US" sz="3200" dirty="0" smtClean="0"/>
          </a:p>
          <a:p>
            <a:r>
              <a:rPr lang="en-US" sz="3200" dirty="0" smtClean="0"/>
              <a:t>Multi-faceted approach:</a:t>
            </a:r>
            <a:endParaRPr lang="en-US" sz="3200" dirty="0"/>
          </a:p>
          <a:p>
            <a:pPr lvl="1"/>
            <a:r>
              <a:rPr lang="en-US" sz="3000" dirty="0" smtClean="0"/>
              <a:t>Add programs that use a combined approach</a:t>
            </a:r>
          </a:p>
          <a:p>
            <a:pPr lvl="1"/>
            <a:r>
              <a:rPr lang="en-US" sz="3000" dirty="0" smtClean="0"/>
              <a:t>Coordinate and dovetail existing programming</a:t>
            </a:r>
            <a:endParaRPr lang="en-US" sz="3000" dirty="0"/>
          </a:p>
        </p:txBody>
      </p:sp>
      <p:sp>
        <p:nvSpPr>
          <p:cNvPr id="3" name="Title 2"/>
          <p:cNvSpPr>
            <a:spLocks noGrp="1"/>
          </p:cNvSpPr>
          <p:nvPr>
            <p:ph type="title"/>
          </p:nvPr>
        </p:nvSpPr>
        <p:spPr/>
        <p:txBody>
          <a:bodyPr>
            <a:normAutofit/>
          </a:bodyPr>
          <a:lstStyle/>
          <a:p>
            <a:r>
              <a:rPr lang="en-US" dirty="0" smtClean="0"/>
              <a:t>Implications</a:t>
            </a:r>
            <a:endParaRPr lang="en-US" dirty="0"/>
          </a:p>
        </p:txBody>
      </p:sp>
    </p:spTree>
    <p:extLst>
      <p:ext uri="{BB962C8B-B14F-4D97-AF65-F5344CB8AC3E}">
        <p14:creationId xmlns:p14="http://schemas.microsoft.com/office/powerpoint/2010/main" val="276078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000"/>
                                        <p:tgtEl>
                                          <p:spTgt spid="2">
                                            <p:txEl>
                                              <p:pRg st="4" end="4"/>
                                            </p:txEl>
                                          </p:spTgt>
                                        </p:tgtEl>
                                      </p:cBhvr>
                                    </p:animEffect>
                                    <p:anim calcmode="lin" valueType="num">
                                      <p:cBhvr>
                                        <p:cTn id="2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1876" y="2082800"/>
            <a:ext cx="8718923" cy="2946399"/>
          </a:xfrm>
        </p:spPr>
        <p:txBody>
          <a:bodyPr>
            <a:noAutofit/>
          </a:bodyPr>
          <a:lstStyle/>
          <a:p>
            <a:pPr marL="301943" lvl="1" indent="0">
              <a:lnSpc>
                <a:spcPct val="150000"/>
              </a:lnSpc>
              <a:buNone/>
            </a:pPr>
            <a:endParaRPr lang="en-US" dirty="0" smtClean="0"/>
          </a:p>
          <a:p>
            <a:pPr marL="301943" lvl="1" indent="0">
              <a:lnSpc>
                <a:spcPct val="150000"/>
              </a:lnSpc>
              <a:buNone/>
            </a:pPr>
            <a:endParaRPr lang="en-US" dirty="0" smtClean="0"/>
          </a:p>
        </p:txBody>
      </p:sp>
      <p:sp>
        <p:nvSpPr>
          <p:cNvPr id="4" name="Title 3"/>
          <p:cNvSpPr>
            <a:spLocks noGrp="1"/>
          </p:cNvSpPr>
          <p:nvPr>
            <p:ph type="title"/>
          </p:nvPr>
        </p:nvSpPr>
        <p:spPr/>
        <p:txBody>
          <a:bodyPr/>
          <a:lstStyle/>
          <a:p>
            <a:r>
              <a:rPr lang="en-US" dirty="0" smtClean="0"/>
              <a:t>Examples of Risk Reduction</a:t>
            </a:r>
            <a:endParaRPr lang="en-US" dirty="0"/>
          </a:p>
        </p:txBody>
      </p:sp>
      <p:sp>
        <p:nvSpPr>
          <p:cNvPr id="5" name="Content Placeholder 1"/>
          <p:cNvSpPr txBox="1">
            <a:spLocks/>
          </p:cNvSpPr>
          <p:nvPr/>
        </p:nvSpPr>
        <p:spPr>
          <a:xfrm>
            <a:off x="457200" y="2021982"/>
            <a:ext cx="8229600" cy="2918317"/>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spcBef>
                <a:spcPts val="0"/>
              </a:spcBef>
            </a:pPr>
            <a:r>
              <a:rPr lang="en-US" sz="3200" dirty="0" smtClean="0"/>
              <a:t>Women’s self-defense</a:t>
            </a:r>
          </a:p>
          <a:p>
            <a:pPr>
              <a:spcBef>
                <a:spcPts val="0"/>
              </a:spcBef>
            </a:pPr>
            <a:r>
              <a:rPr lang="en-US" sz="3200" dirty="0" smtClean="0"/>
              <a:t>RAD or IMPACT</a:t>
            </a:r>
          </a:p>
          <a:p>
            <a:pPr>
              <a:spcBef>
                <a:spcPts val="0"/>
              </a:spcBef>
            </a:pPr>
            <a:r>
              <a:rPr lang="en-US" sz="3200" dirty="0" smtClean="0"/>
              <a:t>Advice</a:t>
            </a:r>
          </a:p>
          <a:p>
            <a:pPr lvl="1">
              <a:spcBef>
                <a:spcPts val="0"/>
              </a:spcBef>
            </a:pPr>
            <a:r>
              <a:rPr lang="en-US" sz="3000" dirty="0" smtClean="0"/>
              <a:t>Don’t drink, don’t walk alone, don’t leave the main area during a party, don’t wear certain clothes, don’t be sexually active</a:t>
            </a:r>
          </a:p>
        </p:txBody>
      </p:sp>
    </p:spTree>
    <p:extLst>
      <p:ext uri="{BB962C8B-B14F-4D97-AF65-F5344CB8AC3E}">
        <p14:creationId xmlns:p14="http://schemas.microsoft.com/office/powerpoint/2010/main" val="360808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1876" y="2082800"/>
            <a:ext cx="8718923" cy="2946399"/>
          </a:xfrm>
        </p:spPr>
        <p:txBody>
          <a:bodyPr>
            <a:noAutofit/>
          </a:bodyPr>
          <a:lstStyle/>
          <a:p>
            <a:pPr marL="301943" lvl="1" indent="0">
              <a:lnSpc>
                <a:spcPct val="150000"/>
              </a:lnSpc>
              <a:buNone/>
            </a:pPr>
            <a:endParaRPr lang="en-US" dirty="0" smtClean="0"/>
          </a:p>
          <a:p>
            <a:pPr marL="301943" lvl="1" indent="0">
              <a:lnSpc>
                <a:spcPct val="150000"/>
              </a:lnSpc>
              <a:buNone/>
            </a:pPr>
            <a:endParaRPr lang="en-US" dirty="0" smtClean="0"/>
          </a:p>
        </p:txBody>
      </p:sp>
      <p:sp>
        <p:nvSpPr>
          <p:cNvPr id="4" name="Title 3"/>
          <p:cNvSpPr>
            <a:spLocks noGrp="1"/>
          </p:cNvSpPr>
          <p:nvPr>
            <p:ph type="title"/>
          </p:nvPr>
        </p:nvSpPr>
        <p:spPr/>
        <p:txBody>
          <a:bodyPr>
            <a:normAutofit fontScale="90000"/>
          </a:bodyPr>
          <a:lstStyle/>
          <a:p>
            <a:r>
              <a:rPr lang="en-US" dirty="0" smtClean="0"/>
              <a:t>Existing Criticisms of Risk Reduction</a:t>
            </a:r>
            <a:endParaRPr lang="en-US" dirty="0"/>
          </a:p>
        </p:txBody>
      </p:sp>
      <p:sp>
        <p:nvSpPr>
          <p:cNvPr id="5" name="Content Placeholder 1"/>
          <p:cNvSpPr txBox="1">
            <a:spLocks/>
          </p:cNvSpPr>
          <p:nvPr/>
        </p:nvSpPr>
        <p:spPr>
          <a:xfrm>
            <a:off x="457200" y="1637731"/>
            <a:ext cx="8229600" cy="3097851"/>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spcBef>
                <a:spcPts val="0"/>
              </a:spcBef>
            </a:pPr>
            <a:r>
              <a:rPr lang="en-US" sz="3200" dirty="0"/>
              <a:t>V</a:t>
            </a:r>
            <a:r>
              <a:rPr lang="en-US" sz="3200" dirty="0" smtClean="0"/>
              <a:t>ictim blaming</a:t>
            </a:r>
          </a:p>
          <a:p>
            <a:pPr lvl="1">
              <a:spcBef>
                <a:spcPts val="0"/>
              </a:spcBef>
            </a:pPr>
            <a:r>
              <a:rPr lang="en-US" sz="3000" dirty="0" smtClean="0"/>
              <a:t>Onus on victim</a:t>
            </a:r>
          </a:p>
          <a:p>
            <a:pPr lvl="1">
              <a:spcBef>
                <a:spcPts val="0"/>
              </a:spcBef>
            </a:pPr>
            <a:r>
              <a:rPr lang="en-US" sz="3000" dirty="0" smtClean="0"/>
              <a:t>Blamed for failed self-defense</a:t>
            </a:r>
          </a:p>
          <a:p>
            <a:pPr lvl="1">
              <a:spcBef>
                <a:spcPts val="0"/>
              </a:spcBef>
            </a:pPr>
            <a:r>
              <a:rPr lang="en-US" sz="3000" dirty="0" smtClean="0"/>
              <a:t>“Advice” unfairly constrains victim’s behavior</a:t>
            </a:r>
          </a:p>
          <a:p>
            <a:pPr lvl="1">
              <a:spcBef>
                <a:spcPts val="0"/>
              </a:spcBef>
            </a:pPr>
            <a:r>
              <a:rPr lang="en-US" sz="3000" dirty="0" smtClean="0"/>
              <a:t>“Advice” unfairly focuses on irrelevant factors</a:t>
            </a:r>
            <a:endParaRPr lang="en-US" sz="3200" dirty="0" smtClean="0"/>
          </a:p>
          <a:p>
            <a:pPr marL="301943" lvl="1" indent="0">
              <a:spcBef>
                <a:spcPts val="0"/>
              </a:spcBef>
              <a:buNone/>
            </a:pPr>
            <a:endParaRPr lang="en-US" sz="3000" dirty="0" smtClean="0"/>
          </a:p>
        </p:txBody>
      </p:sp>
    </p:spTree>
    <p:extLst>
      <p:ext uri="{BB962C8B-B14F-4D97-AF65-F5344CB8AC3E}">
        <p14:creationId xmlns:p14="http://schemas.microsoft.com/office/powerpoint/2010/main" val="153931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1876" y="2082800"/>
            <a:ext cx="8718923" cy="2946399"/>
          </a:xfrm>
        </p:spPr>
        <p:txBody>
          <a:bodyPr>
            <a:noAutofit/>
          </a:bodyPr>
          <a:lstStyle/>
          <a:p>
            <a:pPr marL="301943" lvl="1" indent="0">
              <a:lnSpc>
                <a:spcPct val="150000"/>
              </a:lnSpc>
              <a:buNone/>
            </a:pPr>
            <a:endParaRPr lang="en-US" dirty="0" smtClean="0"/>
          </a:p>
          <a:p>
            <a:pPr marL="301943" lvl="1" indent="0">
              <a:lnSpc>
                <a:spcPct val="150000"/>
              </a:lnSpc>
              <a:buNone/>
            </a:pPr>
            <a:endParaRPr lang="en-US" dirty="0" smtClean="0"/>
          </a:p>
        </p:txBody>
      </p:sp>
      <p:sp>
        <p:nvSpPr>
          <p:cNvPr id="4" name="Title 3"/>
          <p:cNvSpPr>
            <a:spLocks noGrp="1"/>
          </p:cNvSpPr>
          <p:nvPr>
            <p:ph type="title"/>
          </p:nvPr>
        </p:nvSpPr>
        <p:spPr/>
        <p:txBody>
          <a:bodyPr>
            <a:normAutofit fontScale="90000"/>
          </a:bodyPr>
          <a:lstStyle/>
          <a:p>
            <a:r>
              <a:rPr lang="en-US" dirty="0" smtClean="0"/>
              <a:t>Existing Criticisms of Risk Reduction</a:t>
            </a:r>
            <a:endParaRPr lang="en-US" dirty="0"/>
          </a:p>
        </p:txBody>
      </p:sp>
      <p:sp>
        <p:nvSpPr>
          <p:cNvPr id="5" name="Content Placeholder 1"/>
          <p:cNvSpPr txBox="1">
            <a:spLocks/>
          </p:cNvSpPr>
          <p:nvPr/>
        </p:nvSpPr>
        <p:spPr>
          <a:xfrm>
            <a:off x="457200" y="1869743"/>
            <a:ext cx="8229600" cy="2865839"/>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spcBef>
                <a:spcPts val="0"/>
              </a:spcBef>
            </a:pPr>
            <a:r>
              <a:rPr lang="en-US" sz="3200" dirty="0" smtClean="0"/>
              <a:t>Do not promote culture change</a:t>
            </a:r>
          </a:p>
          <a:p>
            <a:pPr>
              <a:spcBef>
                <a:spcPts val="0"/>
              </a:spcBef>
            </a:pPr>
            <a:endParaRPr lang="en-US" sz="3200" dirty="0"/>
          </a:p>
          <a:p>
            <a:pPr>
              <a:spcBef>
                <a:spcPts val="0"/>
              </a:spcBef>
            </a:pPr>
            <a:r>
              <a:rPr lang="en-US" sz="3200" dirty="0" smtClean="0"/>
              <a:t>Primary prevention</a:t>
            </a:r>
          </a:p>
          <a:p>
            <a:pPr lvl="1">
              <a:spcBef>
                <a:spcPts val="0"/>
              </a:spcBef>
            </a:pPr>
            <a:r>
              <a:rPr lang="en-US" sz="3000" dirty="0" smtClean="0"/>
              <a:t>Consent education</a:t>
            </a:r>
          </a:p>
          <a:p>
            <a:pPr lvl="1">
              <a:spcBef>
                <a:spcPts val="0"/>
              </a:spcBef>
            </a:pPr>
            <a:r>
              <a:rPr lang="en-US" sz="3000" dirty="0" smtClean="0"/>
              <a:t>Bystander training</a:t>
            </a:r>
          </a:p>
          <a:p>
            <a:pPr lvl="1">
              <a:spcBef>
                <a:spcPts val="0"/>
              </a:spcBef>
            </a:pPr>
            <a:r>
              <a:rPr lang="en-US" sz="3000" dirty="0" smtClean="0"/>
              <a:t>Social marketing campaigns</a:t>
            </a:r>
          </a:p>
          <a:p>
            <a:pPr marL="301943" lvl="1" indent="0">
              <a:spcBef>
                <a:spcPts val="0"/>
              </a:spcBef>
              <a:buNone/>
            </a:pPr>
            <a:endParaRPr lang="en-US" sz="3000" dirty="0" smtClean="0"/>
          </a:p>
        </p:txBody>
      </p:sp>
    </p:spTree>
    <p:extLst>
      <p:ext uri="{BB962C8B-B14F-4D97-AF65-F5344CB8AC3E}">
        <p14:creationId xmlns:p14="http://schemas.microsoft.com/office/powerpoint/2010/main" val="223099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anim calcmode="lin" valueType="num">
                                      <p:cBhvr>
                                        <p:cTn id="2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1000"/>
                                        <p:tgtEl>
                                          <p:spTgt spid="5">
                                            <p:txEl>
                                              <p:pRg st="4" end="4"/>
                                            </p:txEl>
                                          </p:spTgt>
                                        </p:tgtEl>
                                      </p:cBhvr>
                                    </p:animEffect>
                                    <p:anim calcmode="lin" valueType="num">
                                      <p:cBhvr>
                                        <p:cTn id="2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1000"/>
                                        <p:tgtEl>
                                          <p:spTgt spid="5">
                                            <p:txEl>
                                              <p:pRg st="5" end="5"/>
                                            </p:txEl>
                                          </p:spTgt>
                                        </p:tgtEl>
                                      </p:cBhvr>
                                    </p:animEffect>
                                    <p:anim calcmode="lin" valueType="num">
                                      <p:cBhvr>
                                        <p:cTn id="3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1876" y="2082800"/>
            <a:ext cx="8718923" cy="2946399"/>
          </a:xfrm>
        </p:spPr>
        <p:txBody>
          <a:bodyPr>
            <a:noAutofit/>
          </a:bodyPr>
          <a:lstStyle/>
          <a:p>
            <a:pPr marL="301943" lvl="1" indent="0">
              <a:lnSpc>
                <a:spcPct val="150000"/>
              </a:lnSpc>
              <a:buNone/>
            </a:pPr>
            <a:endParaRPr lang="en-US" dirty="0" smtClean="0"/>
          </a:p>
          <a:p>
            <a:pPr marL="301943" lvl="1" indent="0">
              <a:lnSpc>
                <a:spcPct val="150000"/>
              </a:lnSpc>
              <a:buNone/>
            </a:pPr>
            <a:endParaRPr lang="en-US" dirty="0" smtClean="0"/>
          </a:p>
        </p:txBody>
      </p:sp>
      <p:sp>
        <p:nvSpPr>
          <p:cNvPr id="4" name="Title 3"/>
          <p:cNvSpPr>
            <a:spLocks noGrp="1"/>
          </p:cNvSpPr>
          <p:nvPr>
            <p:ph type="title"/>
          </p:nvPr>
        </p:nvSpPr>
        <p:spPr/>
        <p:txBody>
          <a:bodyPr>
            <a:normAutofit/>
          </a:bodyPr>
          <a:lstStyle/>
          <a:p>
            <a:r>
              <a:rPr lang="en-US" dirty="0" smtClean="0"/>
              <a:t>Risk Reduction Efficacy Data</a:t>
            </a:r>
            <a:endParaRPr lang="en-US" dirty="0"/>
          </a:p>
        </p:txBody>
      </p:sp>
      <p:sp>
        <p:nvSpPr>
          <p:cNvPr id="5" name="Content Placeholder 1"/>
          <p:cNvSpPr txBox="1">
            <a:spLocks/>
          </p:cNvSpPr>
          <p:nvPr/>
        </p:nvSpPr>
        <p:spPr>
          <a:xfrm>
            <a:off x="457200" y="1924334"/>
            <a:ext cx="8229600" cy="3015966"/>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spcBef>
                <a:spcPts val="0"/>
              </a:spcBef>
            </a:pPr>
            <a:r>
              <a:rPr lang="en-US" sz="3200" dirty="0" smtClean="0"/>
              <a:t>Efficacy data:</a:t>
            </a:r>
          </a:p>
          <a:p>
            <a:pPr lvl="1">
              <a:spcBef>
                <a:spcPts val="0"/>
              </a:spcBef>
            </a:pPr>
            <a:r>
              <a:rPr lang="en-US" sz="3000" dirty="0" smtClean="0"/>
              <a:t>Improves self-esteem &amp; perceived control</a:t>
            </a:r>
          </a:p>
          <a:p>
            <a:pPr lvl="1">
              <a:spcBef>
                <a:spcPts val="0"/>
              </a:spcBef>
            </a:pPr>
            <a:r>
              <a:rPr lang="en-US" sz="3000" dirty="0" smtClean="0"/>
              <a:t>Lessens the severity of assaults and significantly lowers rates of completed rapes</a:t>
            </a:r>
          </a:p>
          <a:p>
            <a:pPr marL="301943" lvl="1" indent="0">
              <a:spcBef>
                <a:spcPts val="0"/>
              </a:spcBef>
              <a:buNone/>
            </a:pPr>
            <a:endParaRPr lang="en-US" sz="3000" dirty="0" smtClean="0"/>
          </a:p>
        </p:txBody>
      </p:sp>
    </p:spTree>
    <p:extLst>
      <p:ext uri="{BB962C8B-B14F-4D97-AF65-F5344CB8AC3E}">
        <p14:creationId xmlns:p14="http://schemas.microsoft.com/office/powerpoint/2010/main" val="238536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1876" y="2082800"/>
            <a:ext cx="8718923" cy="2946399"/>
          </a:xfrm>
        </p:spPr>
        <p:txBody>
          <a:bodyPr>
            <a:noAutofit/>
          </a:bodyPr>
          <a:lstStyle/>
          <a:p>
            <a:pPr marL="301943" lvl="1" indent="0">
              <a:lnSpc>
                <a:spcPct val="150000"/>
              </a:lnSpc>
              <a:buNone/>
            </a:pPr>
            <a:endParaRPr lang="en-US" dirty="0" smtClean="0"/>
          </a:p>
          <a:p>
            <a:pPr marL="301943" lvl="1" indent="0">
              <a:lnSpc>
                <a:spcPct val="150000"/>
              </a:lnSpc>
              <a:buNone/>
            </a:pPr>
            <a:endParaRPr lang="en-US" dirty="0" smtClean="0"/>
          </a:p>
        </p:txBody>
      </p:sp>
      <p:sp>
        <p:nvSpPr>
          <p:cNvPr id="4" name="Title 3"/>
          <p:cNvSpPr>
            <a:spLocks noGrp="1"/>
          </p:cNvSpPr>
          <p:nvPr>
            <p:ph type="title"/>
          </p:nvPr>
        </p:nvSpPr>
        <p:spPr/>
        <p:txBody>
          <a:bodyPr>
            <a:normAutofit/>
          </a:bodyPr>
          <a:lstStyle/>
          <a:p>
            <a:r>
              <a:rPr lang="en-US" dirty="0" smtClean="0"/>
              <a:t>Effective Risk Reduction</a:t>
            </a:r>
            <a:endParaRPr lang="en-US" dirty="0"/>
          </a:p>
        </p:txBody>
      </p:sp>
      <p:sp>
        <p:nvSpPr>
          <p:cNvPr id="5" name="Content Placeholder 1"/>
          <p:cNvSpPr txBox="1">
            <a:spLocks/>
          </p:cNvSpPr>
          <p:nvPr/>
        </p:nvSpPr>
        <p:spPr>
          <a:xfrm>
            <a:off x="221875" y="1924334"/>
            <a:ext cx="8718923" cy="3015966"/>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spcBef>
                <a:spcPts val="0"/>
              </a:spcBef>
            </a:pPr>
            <a:r>
              <a:rPr lang="en-US" sz="3200" dirty="0" smtClean="0"/>
              <a:t>Effective programs:</a:t>
            </a:r>
          </a:p>
          <a:p>
            <a:pPr lvl="1">
              <a:spcBef>
                <a:spcPts val="0"/>
              </a:spcBef>
            </a:pPr>
            <a:r>
              <a:rPr lang="en-US" sz="3000" dirty="0" smtClean="0"/>
              <a:t>Flexible enough to account for individual feelings</a:t>
            </a:r>
          </a:p>
          <a:p>
            <a:pPr lvl="1">
              <a:spcBef>
                <a:spcPts val="0"/>
              </a:spcBef>
            </a:pPr>
            <a:r>
              <a:rPr lang="en-US" sz="3000" dirty="0" smtClean="0"/>
              <a:t>Physical </a:t>
            </a:r>
            <a:r>
              <a:rPr lang="en-US" sz="3000" u="sng" dirty="0" smtClean="0"/>
              <a:t>and</a:t>
            </a:r>
            <a:r>
              <a:rPr lang="en-US" sz="3000" dirty="0" smtClean="0"/>
              <a:t> verbal response options</a:t>
            </a:r>
          </a:p>
          <a:p>
            <a:pPr lvl="1">
              <a:spcBef>
                <a:spcPts val="0"/>
              </a:spcBef>
            </a:pPr>
            <a:r>
              <a:rPr lang="en-US" sz="3000" dirty="0" smtClean="0"/>
              <a:t>Violent </a:t>
            </a:r>
            <a:r>
              <a:rPr lang="en-US" sz="3000" u="sng" dirty="0" smtClean="0"/>
              <a:t>and</a:t>
            </a:r>
            <a:r>
              <a:rPr lang="en-US" sz="3000" dirty="0" smtClean="0"/>
              <a:t> non-violent response options</a:t>
            </a:r>
          </a:p>
          <a:p>
            <a:pPr lvl="1">
              <a:spcBef>
                <a:spcPts val="0"/>
              </a:spcBef>
            </a:pPr>
            <a:r>
              <a:rPr lang="en-US" sz="3000" dirty="0" smtClean="0"/>
              <a:t>Account for realities of acquaintance assaults</a:t>
            </a:r>
          </a:p>
          <a:p>
            <a:pPr marL="301943" lvl="1" indent="0">
              <a:spcBef>
                <a:spcPts val="0"/>
              </a:spcBef>
              <a:buNone/>
            </a:pPr>
            <a:endParaRPr lang="en-US" sz="3000" dirty="0" smtClean="0"/>
          </a:p>
        </p:txBody>
      </p:sp>
    </p:spTree>
    <p:extLst>
      <p:ext uri="{BB962C8B-B14F-4D97-AF65-F5344CB8AC3E}">
        <p14:creationId xmlns:p14="http://schemas.microsoft.com/office/powerpoint/2010/main" val="189483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1876" y="2082800"/>
            <a:ext cx="8718923" cy="2946399"/>
          </a:xfrm>
        </p:spPr>
        <p:txBody>
          <a:bodyPr>
            <a:noAutofit/>
          </a:bodyPr>
          <a:lstStyle/>
          <a:p>
            <a:pPr marL="301943" lvl="1" indent="0">
              <a:lnSpc>
                <a:spcPct val="150000"/>
              </a:lnSpc>
              <a:buNone/>
            </a:pPr>
            <a:endParaRPr lang="en-US" dirty="0" smtClean="0"/>
          </a:p>
          <a:p>
            <a:pPr marL="301943" lvl="1" indent="0">
              <a:lnSpc>
                <a:spcPct val="150000"/>
              </a:lnSpc>
              <a:buNone/>
            </a:pPr>
            <a:endParaRPr lang="en-US" dirty="0" smtClean="0"/>
          </a:p>
        </p:txBody>
      </p:sp>
      <p:sp>
        <p:nvSpPr>
          <p:cNvPr id="4" name="Title 3"/>
          <p:cNvSpPr>
            <a:spLocks noGrp="1"/>
          </p:cNvSpPr>
          <p:nvPr>
            <p:ph type="title"/>
          </p:nvPr>
        </p:nvSpPr>
        <p:spPr/>
        <p:txBody>
          <a:bodyPr/>
          <a:lstStyle/>
          <a:p>
            <a:r>
              <a:rPr lang="en-US" dirty="0" smtClean="0"/>
              <a:t>Rethinking Risk Reduction</a:t>
            </a:r>
            <a:endParaRPr lang="en-US" dirty="0"/>
          </a:p>
        </p:txBody>
      </p:sp>
      <p:sp>
        <p:nvSpPr>
          <p:cNvPr id="5" name="Content Placeholder 1"/>
          <p:cNvSpPr txBox="1">
            <a:spLocks/>
          </p:cNvSpPr>
          <p:nvPr/>
        </p:nvSpPr>
        <p:spPr>
          <a:xfrm>
            <a:off x="457200" y="2021982"/>
            <a:ext cx="8229600" cy="2918317"/>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spcBef>
                <a:spcPts val="0"/>
              </a:spcBef>
            </a:pPr>
            <a:r>
              <a:rPr lang="en-US" sz="3200" dirty="0" smtClean="0"/>
              <a:t>Teach protective strategies that promote awareness and self-protection skills without limiting a person’s behavior or suggesting blame</a:t>
            </a:r>
          </a:p>
          <a:p>
            <a:pPr>
              <a:spcBef>
                <a:spcPts val="0"/>
              </a:spcBef>
            </a:pPr>
            <a:endParaRPr lang="en-US" sz="3200" dirty="0"/>
          </a:p>
        </p:txBody>
      </p:sp>
    </p:spTree>
    <p:extLst>
      <p:ext uri="{BB962C8B-B14F-4D97-AF65-F5344CB8AC3E}">
        <p14:creationId xmlns:p14="http://schemas.microsoft.com/office/powerpoint/2010/main" val="173012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44566"/>
            <a:ext cx="8229600" cy="3105806"/>
          </a:xfrm>
        </p:spPr>
        <p:txBody>
          <a:bodyPr>
            <a:normAutofit/>
          </a:bodyPr>
          <a:lstStyle/>
          <a:p>
            <a:pPr>
              <a:spcBef>
                <a:spcPts val="0"/>
              </a:spcBef>
            </a:pPr>
            <a:r>
              <a:rPr lang="en-US" sz="3200" dirty="0"/>
              <a:t>Research suggests that programs that combine </a:t>
            </a:r>
            <a:r>
              <a:rPr lang="en-US" sz="3200" dirty="0" smtClean="0"/>
              <a:t>well-designed </a:t>
            </a:r>
            <a:r>
              <a:rPr lang="en-US" sz="3200" dirty="0" smtClean="0"/>
              <a:t>risk </a:t>
            </a:r>
            <a:r>
              <a:rPr lang="en-US" sz="3200" dirty="0"/>
              <a:t>reduction strategies </a:t>
            </a:r>
            <a:r>
              <a:rPr lang="en-US" sz="3200" dirty="0" smtClean="0"/>
              <a:t>with primary prevention initiatives are the </a:t>
            </a:r>
            <a:r>
              <a:rPr lang="en-US" sz="3200" u="sng" dirty="0" smtClean="0"/>
              <a:t>most</a:t>
            </a:r>
            <a:r>
              <a:rPr lang="en-US" sz="3200" dirty="0" smtClean="0"/>
              <a:t> effective means of </a:t>
            </a:r>
            <a:r>
              <a:rPr lang="en-US" sz="3200" dirty="0"/>
              <a:t>reducing assault risk</a:t>
            </a:r>
          </a:p>
        </p:txBody>
      </p:sp>
      <p:sp>
        <p:nvSpPr>
          <p:cNvPr id="4" name="Title 3"/>
          <p:cNvSpPr>
            <a:spLocks noGrp="1"/>
          </p:cNvSpPr>
          <p:nvPr>
            <p:ph type="title"/>
          </p:nvPr>
        </p:nvSpPr>
        <p:spPr/>
        <p:txBody>
          <a:bodyPr>
            <a:normAutofit/>
          </a:bodyPr>
          <a:lstStyle/>
          <a:p>
            <a:r>
              <a:rPr lang="en-US" dirty="0" smtClean="0"/>
              <a:t>Rethinking Risk Reduction</a:t>
            </a:r>
            <a:endParaRPr lang="en-US" dirty="0"/>
          </a:p>
        </p:txBody>
      </p:sp>
    </p:spTree>
    <p:extLst>
      <p:ext uri="{BB962C8B-B14F-4D97-AF65-F5344CB8AC3E}">
        <p14:creationId xmlns:p14="http://schemas.microsoft.com/office/powerpoint/2010/main" val="67939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kholtzman\Dropbox\Elemental\Photos for Web\August September 2011 323 blurred realist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19" y="1611824"/>
            <a:ext cx="4587337" cy="28516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kholtzman\Dropbox\Elemental\Photos for Web\Elemental_041 build skil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0968" y="2061275"/>
            <a:ext cx="4189085" cy="279575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3"/>
          <p:cNvSpPr>
            <a:spLocks noGrp="1"/>
          </p:cNvSpPr>
          <p:nvPr>
            <p:ph type="title"/>
          </p:nvPr>
        </p:nvSpPr>
        <p:spPr>
          <a:xfrm>
            <a:off x="457200" y="253746"/>
            <a:ext cx="8229600" cy="939546"/>
          </a:xfrm>
        </p:spPr>
        <p:txBody>
          <a:bodyPr>
            <a:normAutofit/>
          </a:bodyPr>
          <a:lstStyle/>
          <a:p>
            <a:r>
              <a:rPr lang="en-US" dirty="0" smtClean="0"/>
              <a:t>Elemental</a:t>
            </a:r>
            <a:endParaRPr lang="en-US" dirty="0"/>
          </a:p>
        </p:txBody>
      </p:sp>
    </p:spTree>
    <p:extLst>
      <p:ext uri="{BB962C8B-B14F-4D97-AF65-F5344CB8AC3E}">
        <p14:creationId xmlns:p14="http://schemas.microsoft.com/office/powerpoint/2010/main" val="8790074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11457</TotalTime>
  <Words>2856</Words>
  <Application>Microsoft Office PowerPoint</Application>
  <PresentationFormat>On-screen Show (16:9)</PresentationFormat>
  <Paragraphs>166</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Candara</vt:lpstr>
      <vt:lpstr>Symbol</vt:lpstr>
      <vt:lpstr>Times New Roman</vt:lpstr>
      <vt:lpstr>Wingdings</vt:lpstr>
      <vt:lpstr>Waveform</vt:lpstr>
      <vt:lpstr>PowerPoint Presentation</vt:lpstr>
      <vt:lpstr>Examples of Risk Reduction</vt:lpstr>
      <vt:lpstr>Existing Criticisms of Risk Reduction</vt:lpstr>
      <vt:lpstr>Existing Criticisms of Risk Reduction</vt:lpstr>
      <vt:lpstr>Risk Reduction Efficacy Data</vt:lpstr>
      <vt:lpstr>Effective Risk Reduction</vt:lpstr>
      <vt:lpstr>Rethinking Risk Reduction</vt:lpstr>
      <vt:lpstr>Rethinking Risk Reduction</vt:lpstr>
      <vt:lpstr>Elemental</vt:lpstr>
      <vt:lpstr>Elemental</vt:lpstr>
      <vt:lpstr>New ACHA Guidelines</vt:lpstr>
      <vt:lpstr>Elemental’s Name </vt:lpstr>
      <vt:lpstr>What were the “uh-oh” moments in this scenario?  How should Bekka respond?  </vt:lpstr>
      <vt:lpstr>Earth</vt:lpstr>
      <vt:lpstr>Water</vt:lpstr>
      <vt:lpstr>Fire</vt:lpstr>
      <vt:lpstr>Wind</vt:lpstr>
      <vt:lpstr>Implications</vt:lpstr>
    </vt:vector>
  </TitlesOfParts>
  <Company>Vizi Lerning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Karynn Adamowicz</dc:creator>
  <cp:lastModifiedBy>Holtzman, Mellisa</cp:lastModifiedBy>
  <cp:revision>352</cp:revision>
  <cp:lastPrinted>2018-06-09T15:21:22Z</cp:lastPrinted>
  <dcterms:created xsi:type="dcterms:W3CDTF">2013-07-19T14:53:52Z</dcterms:created>
  <dcterms:modified xsi:type="dcterms:W3CDTF">2018-06-13T14:53:59Z</dcterms:modified>
</cp:coreProperties>
</file>