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9"/>
  </p:notesMasterIdLst>
  <p:sldIdLst>
    <p:sldId id="256" r:id="rId3"/>
    <p:sldId id="340" r:id="rId4"/>
    <p:sldId id="341" r:id="rId5"/>
    <p:sldId id="342" r:id="rId6"/>
    <p:sldId id="345" r:id="rId7"/>
    <p:sldId id="298" r:id="rId8"/>
    <p:sldId id="257" r:id="rId9"/>
    <p:sldId id="258" r:id="rId10"/>
    <p:sldId id="312" r:id="rId11"/>
    <p:sldId id="317" r:id="rId12"/>
    <p:sldId id="343" r:id="rId13"/>
    <p:sldId id="301" r:id="rId14"/>
    <p:sldId id="309" r:id="rId15"/>
    <p:sldId id="299" r:id="rId16"/>
    <p:sldId id="318" r:id="rId17"/>
    <p:sldId id="320" r:id="rId18"/>
    <p:sldId id="326" r:id="rId19"/>
    <p:sldId id="327" r:id="rId20"/>
    <p:sldId id="328" r:id="rId21"/>
    <p:sldId id="330" r:id="rId22"/>
    <p:sldId id="331" r:id="rId23"/>
    <p:sldId id="333" r:id="rId24"/>
    <p:sldId id="335" r:id="rId25"/>
    <p:sldId id="336" r:id="rId26"/>
    <p:sldId id="332" r:id="rId27"/>
    <p:sldId id="334" r:id="rId28"/>
    <p:sldId id="310" r:id="rId29"/>
    <p:sldId id="347" r:id="rId30"/>
    <p:sldId id="351" r:id="rId31"/>
    <p:sldId id="349" r:id="rId32"/>
    <p:sldId id="350" r:id="rId33"/>
    <p:sldId id="348" r:id="rId34"/>
    <p:sldId id="339" r:id="rId35"/>
    <p:sldId id="303" r:id="rId36"/>
    <p:sldId id="315" r:id="rId37"/>
    <p:sldId id="352" r:id="rId38"/>
    <p:sldId id="353" r:id="rId39"/>
    <p:sldId id="354" r:id="rId40"/>
    <p:sldId id="355" r:id="rId41"/>
    <p:sldId id="329" r:id="rId42"/>
    <p:sldId id="304" r:id="rId43"/>
    <p:sldId id="305" r:id="rId44"/>
    <p:sldId id="337" r:id="rId45"/>
    <p:sldId id="338" r:id="rId46"/>
    <p:sldId id="308" r:id="rId47"/>
    <p:sldId id="265"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Old Standard TT" panose="020B0604020202020204" charset="0"/>
      <p:regular r:id="rId54"/>
      <p:bold r:id="rId55"/>
      <p:italic r:id="rId56"/>
    </p:embeddedFont>
    <p:embeddedFont>
      <p:font typeface="Raleway"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52" d="100"/>
          <a:sy n="152" d="100"/>
        </p:scale>
        <p:origin x="31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801672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88271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000" dirty="0"/>
          </a:p>
        </p:txBody>
      </p:sp>
    </p:spTree>
    <p:extLst>
      <p:ext uri="{BB962C8B-B14F-4D97-AF65-F5344CB8AC3E}">
        <p14:creationId xmlns:p14="http://schemas.microsoft.com/office/powerpoint/2010/main" val="182507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2123921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dirty="0">
              <a:solidFill>
                <a:srgbClr val="333333"/>
              </a:solidFill>
            </a:endParaRPr>
          </a:p>
        </p:txBody>
      </p:sp>
    </p:spTree>
    <p:extLst>
      <p:ext uri="{BB962C8B-B14F-4D97-AF65-F5344CB8AC3E}">
        <p14:creationId xmlns:p14="http://schemas.microsoft.com/office/powerpoint/2010/main" val="601776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dirty="0">
              <a:solidFill>
                <a:srgbClr val="333333"/>
              </a:solidFill>
            </a:endParaRPr>
          </a:p>
        </p:txBody>
      </p:sp>
    </p:spTree>
    <p:extLst>
      <p:ext uri="{BB962C8B-B14F-4D97-AF65-F5344CB8AC3E}">
        <p14:creationId xmlns:p14="http://schemas.microsoft.com/office/powerpoint/2010/main" val="376378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414750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dirty="0">
              <a:solidFill>
                <a:srgbClr val="333333"/>
              </a:solidFill>
            </a:endParaRPr>
          </a:p>
        </p:txBody>
      </p:sp>
    </p:spTree>
    <p:extLst>
      <p:ext uri="{BB962C8B-B14F-4D97-AF65-F5344CB8AC3E}">
        <p14:creationId xmlns:p14="http://schemas.microsoft.com/office/powerpoint/2010/main" val="1211385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178633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000" dirty="0"/>
          </a:p>
        </p:txBody>
      </p:sp>
    </p:spTree>
    <p:extLst>
      <p:ext uri="{BB962C8B-B14F-4D97-AF65-F5344CB8AC3E}">
        <p14:creationId xmlns:p14="http://schemas.microsoft.com/office/powerpoint/2010/main" val="211841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000" dirty="0"/>
          </a:p>
        </p:txBody>
      </p:sp>
    </p:spTree>
    <p:extLst>
      <p:ext uri="{BB962C8B-B14F-4D97-AF65-F5344CB8AC3E}">
        <p14:creationId xmlns:p14="http://schemas.microsoft.com/office/powerpoint/2010/main" val="1959735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426966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dirty="0">
              <a:solidFill>
                <a:srgbClr val="333333"/>
              </a:solidFill>
            </a:endParaRPr>
          </a:p>
        </p:txBody>
      </p:sp>
    </p:spTree>
    <p:extLst>
      <p:ext uri="{BB962C8B-B14F-4D97-AF65-F5344CB8AC3E}">
        <p14:creationId xmlns:p14="http://schemas.microsoft.com/office/powerpoint/2010/main" val="1696069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9174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414883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214514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3866028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3276550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1196407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2474796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9069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3614540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000" dirty="0"/>
          </a:p>
        </p:txBody>
      </p:sp>
    </p:spTree>
    <p:extLst>
      <p:ext uri="{BB962C8B-B14F-4D97-AF65-F5344CB8AC3E}">
        <p14:creationId xmlns:p14="http://schemas.microsoft.com/office/powerpoint/2010/main" val="353552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dirty="0">
              <a:solidFill>
                <a:srgbClr val="333333"/>
              </a:solidFill>
            </a:endParaRPr>
          </a:p>
        </p:txBody>
      </p:sp>
    </p:spTree>
    <p:extLst>
      <p:ext uri="{BB962C8B-B14F-4D97-AF65-F5344CB8AC3E}">
        <p14:creationId xmlns:p14="http://schemas.microsoft.com/office/powerpoint/2010/main" val="3953471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5362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2128810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000" dirty="0"/>
          </a:p>
        </p:txBody>
      </p:sp>
    </p:spTree>
    <p:extLst>
      <p:ext uri="{BB962C8B-B14F-4D97-AF65-F5344CB8AC3E}">
        <p14:creationId xmlns:p14="http://schemas.microsoft.com/office/powerpoint/2010/main" val="2106264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605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3960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1982275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1811896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3912797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2182263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354596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dirty="0">
              <a:solidFill>
                <a:srgbClr val="333333"/>
              </a:solidFill>
            </a:endParaRPr>
          </a:p>
        </p:txBody>
      </p:sp>
    </p:spTree>
    <p:extLst>
      <p:ext uri="{BB962C8B-B14F-4D97-AF65-F5344CB8AC3E}">
        <p14:creationId xmlns:p14="http://schemas.microsoft.com/office/powerpoint/2010/main" val="2830309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4092565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2443745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1596773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3661363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2444074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477031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93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dirty="0">
              <a:solidFill>
                <a:srgbClr val="333333"/>
              </a:solidFill>
            </a:endParaRPr>
          </a:p>
        </p:txBody>
      </p:sp>
    </p:spTree>
    <p:extLst>
      <p:ext uri="{BB962C8B-B14F-4D97-AF65-F5344CB8AC3E}">
        <p14:creationId xmlns:p14="http://schemas.microsoft.com/office/powerpoint/2010/main" val="287333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sz="1050" dirty="0">
              <a:solidFill>
                <a:srgbClr val="333333"/>
              </a:solidFill>
              <a:highlight>
                <a:srgbClr val="FFFFFF"/>
              </a:highlight>
            </a:endParaRPr>
          </a:p>
        </p:txBody>
      </p:sp>
    </p:spTree>
    <p:extLst>
      <p:ext uri="{BB962C8B-B14F-4D97-AF65-F5344CB8AC3E}">
        <p14:creationId xmlns:p14="http://schemas.microsoft.com/office/powerpoint/2010/main" val="298087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6434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dirty="0">
              <a:solidFill>
                <a:srgbClr val="333333"/>
              </a:solidFill>
            </a:endParaRPr>
          </a:p>
        </p:txBody>
      </p:sp>
    </p:spTree>
    <p:extLst>
      <p:ext uri="{BB962C8B-B14F-4D97-AF65-F5344CB8AC3E}">
        <p14:creationId xmlns:p14="http://schemas.microsoft.com/office/powerpoint/2010/main" val="60241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000" dirty="0"/>
          </a:p>
        </p:txBody>
      </p:sp>
    </p:spTree>
    <p:extLst>
      <p:ext uri="{BB962C8B-B14F-4D97-AF65-F5344CB8AC3E}">
        <p14:creationId xmlns:p14="http://schemas.microsoft.com/office/powerpoint/2010/main" val="327390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54"/>
        <p:cNvGrpSpPr/>
        <p:nvPr/>
      </p:nvGrpSpPr>
      <p:grpSpPr>
        <a:xfrm>
          <a:off x="0" y="0"/>
          <a:ext cx="0" cy="0"/>
          <a:chOff x="0" y="0"/>
          <a:chExt cx="0" cy="0"/>
        </a:xfrm>
      </p:grpSpPr>
      <p:sp>
        <p:nvSpPr>
          <p:cNvPr id="55" name="Shape 55"/>
          <p:cNvSpPr/>
          <p:nvPr/>
        </p:nvSpPr>
        <p:spPr>
          <a:xfrm>
            <a:off x="0" y="100"/>
            <a:ext cx="9144000" cy="1711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cxnSp>
        <p:nvCxnSpPr>
          <p:cNvPr id="56" name="Shape 56"/>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512700" y="1893300"/>
            <a:ext cx="8118600" cy="1522800"/>
          </a:xfrm>
          <a:prstGeom prst="rect">
            <a:avLst/>
          </a:prstGeom>
        </p:spPr>
        <p:txBody>
          <a:bodyPr lIns="91425" tIns="91425" rIns="91425" bIns="91425" anchor="b" anchorCtr="0"/>
          <a:lstStyle>
            <a:lvl1pPr lvl="0" rtl="0">
              <a:spcBef>
                <a:spcPts val="0"/>
              </a:spcBef>
              <a:buClr>
                <a:schemeClr val="accent1"/>
              </a:buClr>
              <a:buSzPct val="100000"/>
              <a:defRPr sz="4200">
                <a:solidFill>
                  <a:schemeClr val="accent1"/>
                </a:solidFill>
              </a:defRPr>
            </a:lvl1pPr>
            <a:lvl2pPr lvl="1" rtl="0">
              <a:spcBef>
                <a:spcPts val="0"/>
              </a:spcBef>
              <a:buClr>
                <a:schemeClr val="accent1"/>
              </a:buClr>
              <a:buSzPct val="100000"/>
              <a:defRPr sz="4200">
                <a:solidFill>
                  <a:schemeClr val="accent1"/>
                </a:solidFill>
              </a:defRPr>
            </a:lvl2pPr>
            <a:lvl3pPr lvl="2" rtl="0">
              <a:spcBef>
                <a:spcPts val="0"/>
              </a:spcBef>
              <a:buClr>
                <a:schemeClr val="accent1"/>
              </a:buClr>
              <a:buSzPct val="100000"/>
              <a:defRPr sz="4200">
                <a:solidFill>
                  <a:schemeClr val="accent1"/>
                </a:solidFill>
              </a:defRPr>
            </a:lvl3pPr>
            <a:lvl4pPr lvl="3" rtl="0">
              <a:spcBef>
                <a:spcPts val="0"/>
              </a:spcBef>
              <a:buClr>
                <a:schemeClr val="accent1"/>
              </a:buClr>
              <a:buSzPct val="100000"/>
              <a:defRPr sz="4200">
                <a:solidFill>
                  <a:schemeClr val="accent1"/>
                </a:solidFill>
              </a:defRPr>
            </a:lvl4pPr>
            <a:lvl5pPr lvl="4" rtl="0">
              <a:spcBef>
                <a:spcPts val="0"/>
              </a:spcBef>
              <a:buClr>
                <a:schemeClr val="accent1"/>
              </a:buClr>
              <a:buSzPct val="100000"/>
              <a:defRPr sz="4200">
                <a:solidFill>
                  <a:schemeClr val="accent1"/>
                </a:solidFill>
              </a:defRPr>
            </a:lvl5pPr>
            <a:lvl6pPr lvl="5" rtl="0">
              <a:spcBef>
                <a:spcPts val="0"/>
              </a:spcBef>
              <a:buClr>
                <a:schemeClr val="accent1"/>
              </a:buClr>
              <a:buSzPct val="100000"/>
              <a:defRPr sz="4200">
                <a:solidFill>
                  <a:schemeClr val="accent1"/>
                </a:solidFill>
              </a:defRPr>
            </a:lvl6pPr>
            <a:lvl7pPr lvl="6" rtl="0">
              <a:spcBef>
                <a:spcPts val="0"/>
              </a:spcBef>
              <a:buClr>
                <a:schemeClr val="accent1"/>
              </a:buClr>
              <a:buSzPct val="100000"/>
              <a:defRPr sz="4200">
                <a:solidFill>
                  <a:schemeClr val="accent1"/>
                </a:solidFill>
              </a:defRPr>
            </a:lvl7pPr>
            <a:lvl8pPr lvl="7" rtl="0">
              <a:spcBef>
                <a:spcPts val="0"/>
              </a:spcBef>
              <a:buClr>
                <a:schemeClr val="accent1"/>
              </a:buClr>
              <a:buSzPct val="100000"/>
              <a:defRPr sz="4200">
                <a:solidFill>
                  <a:schemeClr val="accent1"/>
                </a:solidFill>
              </a:defRPr>
            </a:lvl8pPr>
            <a:lvl9pPr lvl="8" rtl="0">
              <a:spcBef>
                <a:spcPts val="0"/>
              </a:spcBef>
              <a:buClr>
                <a:schemeClr val="accent1"/>
              </a:buClr>
              <a:buSzPct val="100000"/>
              <a:defRPr sz="4200">
                <a:solidFill>
                  <a:schemeClr val="accent1"/>
                </a:solidFill>
              </a:defRPr>
            </a:lvl9pPr>
          </a:lstStyle>
          <a:p>
            <a:endParaRPr/>
          </a:p>
        </p:txBody>
      </p:sp>
      <p:sp>
        <p:nvSpPr>
          <p:cNvPr id="58" name="Shape 58"/>
          <p:cNvSpPr txBox="1">
            <a:spLocks noGrp="1"/>
          </p:cNvSpPr>
          <p:nvPr>
            <p:ph type="subTitle" idx="1"/>
          </p:nvPr>
        </p:nvSpPr>
        <p:spPr>
          <a:xfrm>
            <a:off x="512700" y="3840639"/>
            <a:ext cx="8118600" cy="7875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2400">
                <a:solidFill>
                  <a:schemeClr val="accent2"/>
                </a:solidFill>
              </a:defRPr>
            </a:lvl1pPr>
            <a:lvl2pPr lvl="1" rtl="0">
              <a:lnSpc>
                <a:spcPct val="100000"/>
              </a:lnSpc>
              <a:spcBef>
                <a:spcPts val="0"/>
              </a:spcBef>
              <a:spcAft>
                <a:spcPts val="0"/>
              </a:spcAft>
              <a:buClr>
                <a:schemeClr val="accent2"/>
              </a:buClr>
              <a:buSzPct val="100000"/>
              <a:buNone/>
              <a:defRPr sz="2400">
                <a:solidFill>
                  <a:schemeClr val="accent2"/>
                </a:solidFill>
              </a:defRPr>
            </a:lvl2pPr>
            <a:lvl3pPr lvl="2" rtl="0">
              <a:lnSpc>
                <a:spcPct val="100000"/>
              </a:lnSpc>
              <a:spcBef>
                <a:spcPts val="0"/>
              </a:spcBef>
              <a:spcAft>
                <a:spcPts val="0"/>
              </a:spcAft>
              <a:buClr>
                <a:schemeClr val="accent2"/>
              </a:buClr>
              <a:buSzPct val="100000"/>
              <a:buNone/>
              <a:defRPr sz="2400">
                <a:solidFill>
                  <a:schemeClr val="accent2"/>
                </a:solidFill>
              </a:defRPr>
            </a:lvl3pPr>
            <a:lvl4pPr lvl="3" rtl="0">
              <a:lnSpc>
                <a:spcPct val="100000"/>
              </a:lnSpc>
              <a:spcBef>
                <a:spcPts val="0"/>
              </a:spcBef>
              <a:spcAft>
                <a:spcPts val="0"/>
              </a:spcAft>
              <a:buClr>
                <a:schemeClr val="accent2"/>
              </a:buClr>
              <a:buSzPct val="100000"/>
              <a:buNone/>
              <a:defRPr sz="2400">
                <a:solidFill>
                  <a:schemeClr val="accent2"/>
                </a:solidFill>
              </a:defRPr>
            </a:lvl4pPr>
            <a:lvl5pPr lvl="4" rtl="0">
              <a:lnSpc>
                <a:spcPct val="100000"/>
              </a:lnSpc>
              <a:spcBef>
                <a:spcPts val="0"/>
              </a:spcBef>
              <a:spcAft>
                <a:spcPts val="0"/>
              </a:spcAft>
              <a:buClr>
                <a:schemeClr val="accent2"/>
              </a:buClr>
              <a:buSzPct val="100000"/>
              <a:buNone/>
              <a:defRPr sz="2400">
                <a:solidFill>
                  <a:schemeClr val="accent2"/>
                </a:solidFill>
              </a:defRPr>
            </a:lvl5pPr>
            <a:lvl6pPr lvl="5" rtl="0">
              <a:lnSpc>
                <a:spcPct val="100000"/>
              </a:lnSpc>
              <a:spcBef>
                <a:spcPts val="0"/>
              </a:spcBef>
              <a:spcAft>
                <a:spcPts val="0"/>
              </a:spcAft>
              <a:buClr>
                <a:schemeClr val="accent2"/>
              </a:buClr>
              <a:buSzPct val="100000"/>
              <a:buNone/>
              <a:defRPr sz="2400">
                <a:solidFill>
                  <a:schemeClr val="accent2"/>
                </a:solidFill>
              </a:defRPr>
            </a:lvl6pPr>
            <a:lvl7pPr lvl="6" rtl="0">
              <a:lnSpc>
                <a:spcPct val="100000"/>
              </a:lnSpc>
              <a:spcBef>
                <a:spcPts val="0"/>
              </a:spcBef>
              <a:spcAft>
                <a:spcPts val="0"/>
              </a:spcAft>
              <a:buClr>
                <a:schemeClr val="accent2"/>
              </a:buClr>
              <a:buSzPct val="100000"/>
              <a:buNone/>
              <a:defRPr sz="2400">
                <a:solidFill>
                  <a:schemeClr val="accent2"/>
                </a:solidFill>
              </a:defRPr>
            </a:lvl7pPr>
            <a:lvl8pPr lvl="7" rtl="0">
              <a:lnSpc>
                <a:spcPct val="100000"/>
              </a:lnSpc>
              <a:spcBef>
                <a:spcPts val="0"/>
              </a:spcBef>
              <a:spcAft>
                <a:spcPts val="0"/>
              </a:spcAft>
              <a:buClr>
                <a:schemeClr val="accent2"/>
              </a:buClr>
              <a:buSzPct val="100000"/>
              <a:buNone/>
              <a:defRPr sz="2400">
                <a:solidFill>
                  <a:schemeClr val="accent2"/>
                </a:solidFill>
              </a:defRPr>
            </a:lvl8pPr>
            <a:lvl9pPr lvl="8" rtl="0">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solidFill>
                  <a:schemeClr val="accent1"/>
                </a:solidFill>
              </a:rPr>
              <a:t>‹#›</a:t>
            </a:fld>
            <a:endParaRPr lang="en-GB" dirty="0">
              <a:solidFill>
                <a:schemeClr val="accen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60"/>
        <p:cNvGrpSpPr/>
        <p:nvPr/>
      </p:nvGrpSpPr>
      <p:grpSpPr>
        <a:xfrm>
          <a:off x="0" y="0"/>
          <a:ext cx="0" cy="0"/>
          <a:chOff x="0" y="0"/>
          <a:chExt cx="0" cy="0"/>
        </a:xfrm>
      </p:grpSpPr>
      <p:cxnSp>
        <p:nvCxnSpPr>
          <p:cNvPr id="61" name="Shape 61"/>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rtl="0">
              <a:spcBef>
                <a:spcPts val="0"/>
              </a:spcBef>
              <a:buClr>
                <a:schemeClr val="accent1"/>
              </a:buClr>
              <a:buSzPct val="100000"/>
              <a:defRPr sz="6000">
                <a:solidFill>
                  <a:schemeClr val="accent1"/>
                </a:solidFill>
              </a:defRPr>
            </a:lvl1pPr>
            <a:lvl2pPr lvl="1" rtl="0">
              <a:spcBef>
                <a:spcPts val="0"/>
              </a:spcBef>
              <a:buClr>
                <a:schemeClr val="accent1"/>
              </a:buClr>
              <a:buSzPct val="100000"/>
              <a:defRPr sz="6000">
                <a:solidFill>
                  <a:schemeClr val="accent1"/>
                </a:solidFill>
              </a:defRPr>
            </a:lvl2pPr>
            <a:lvl3pPr lvl="2" rtl="0">
              <a:spcBef>
                <a:spcPts val="0"/>
              </a:spcBef>
              <a:buClr>
                <a:schemeClr val="accent1"/>
              </a:buClr>
              <a:buSzPct val="100000"/>
              <a:defRPr sz="6000">
                <a:solidFill>
                  <a:schemeClr val="accent1"/>
                </a:solidFill>
              </a:defRPr>
            </a:lvl3pPr>
            <a:lvl4pPr lvl="3" rtl="0">
              <a:spcBef>
                <a:spcPts val="0"/>
              </a:spcBef>
              <a:buClr>
                <a:schemeClr val="accent1"/>
              </a:buClr>
              <a:buSzPct val="100000"/>
              <a:defRPr sz="6000">
                <a:solidFill>
                  <a:schemeClr val="accent1"/>
                </a:solidFill>
              </a:defRPr>
            </a:lvl4pPr>
            <a:lvl5pPr lvl="4" rtl="0">
              <a:spcBef>
                <a:spcPts val="0"/>
              </a:spcBef>
              <a:buClr>
                <a:schemeClr val="accent1"/>
              </a:buClr>
              <a:buSzPct val="100000"/>
              <a:defRPr sz="6000">
                <a:solidFill>
                  <a:schemeClr val="accent1"/>
                </a:solidFill>
              </a:defRPr>
            </a:lvl5pPr>
            <a:lvl6pPr lvl="5" rtl="0">
              <a:spcBef>
                <a:spcPts val="0"/>
              </a:spcBef>
              <a:buClr>
                <a:schemeClr val="accent1"/>
              </a:buClr>
              <a:buSzPct val="100000"/>
              <a:defRPr sz="6000">
                <a:solidFill>
                  <a:schemeClr val="accent1"/>
                </a:solidFill>
              </a:defRPr>
            </a:lvl6pPr>
            <a:lvl7pPr lvl="6" rtl="0">
              <a:spcBef>
                <a:spcPts val="0"/>
              </a:spcBef>
              <a:buClr>
                <a:schemeClr val="accent1"/>
              </a:buClr>
              <a:buSzPct val="100000"/>
              <a:defRPr sz="6000">
                <a:solidFill>
                  <a:schemeClr val="accent1"/>
                </a:solidFill>
              </a:defRPr>
            </a:lvl7pPr>
            <a:lvl8pPr lvl="7" rtl="0">
              <a:spcBef>
                <a:spcPts val="0"/>
              </a:spcBef>
              <a:buClr>
                <a:schemeClr val="accent1"/>
              </a:buClr>
              <a:buSzPct val="100000"/>
              <a:defRPr sz="6000">
                <a:solidFill>
                  <a:schemeClr val="accent1"/>
                </a:solidFill>
              </a:defRPr>
            </a:lvl8pPr>
            <a:lvl9pPr lvl="8" rtl="0">
              <a:spcBef>
                <a:spcPts val="0"/>
              </a:spcBef>
              <a:buClr>
                <a:schemeClr val="accent1"/>
              </a:buClr>
              <a:buSzPct val="100000"/>
              <a:defRPr sz="6000">
                <a:solidFill>
                  <a:schemeClr val="accent1"/>
                </a:solidFill>
              </a:defRPr>
            </a:lvl9pPr>
          </a:lstStyle>
          <a:p>
            <a:endParaRPr/>
          </a:p>
        </p:txBody>
      </p:sp>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solidFill>
                  <a:schemeClr val="accent1"/>
                </a:solidFill>
              </a:rPr>
              <a:t>‹#›</a:t>
            </a:fld>
            <a:endParaRPr lang="en-GB" dirty="0">
              <a:solidFill>
                <a:schemeClr val="accen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4"/>
        <p:cNvGrpSpPr/>
        <p:nvPr/>
      </p:nvGrpSpPr>
      <p:grpSpPr>
        <a:xfrm>
          <a:off x="0" y="0"/>
          <a:ext cx="0" cy="0"/>
          <a:chOff x="0" y="0"/>
          <a:chExt cx="0" cy="0"/>
        </a:xfrm>
      </p:grpSpPr>
      <p:sp>
        <p:nvSpPr>
          <p:cNvPr id="65" name="Shape 65"/>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66" name="Shape 66"/>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311700" y="1171675"/>
            <a:ext cx="3999900" cy="3397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2" name="Shape 72"/>
          <p:cNvSpPr txBox="1">
            <a:spLocks noGrp="1"/>
          </p:cNvSpPr>
          <p:nvPr>
            <p:ph type="body" idx="2"/>
          </p:nvPr>
        </p:nvSpPr>
        <p:spPr>
          <a:xfrm>
            <a:off x="4832400" y="1171675"/>
            <a:ext cx="3999900" cy="3397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3" name="Shape 7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79" name="Shape 79"/>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0" name="Shape 8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rtl="0">
              <a:spcBef>
                <a:spcPts val="0"/>
              </a:spcBef>
              <a:buClr>
                <a:schemeClr val="accent1"/>
              </a:buClr>
              <a:buSzPct val="100000"/>
              <a:defRPr sz="5400">
                <a:solidFill>
                  <a:schemeClr val="accent1"/>
                </a:solidFill>
              </a:defRPr>
            </a:lvl1pPr>
            <a:lvl2pPr lvl="1" rtl="0">
              <a:spcBef>
                <a:spcPts val="0"/>
              </a:spcBef>
              <a:buClr>
                <a:schemeClr val="accent1"/>
              </a:buClr>
              <a:buSzPct val="100000"/>
              <a:defRPr sz="5400">
                <a:solidFill>
                  <a:schemeClr val="accent1"/>
                </a:solidFill>
              </a:defRPr>
            </a:lvl2pPr>
            <a:lvl3pPr lvl="2" rtl="0">
              <a:spcBef>
                <a:spcPts val="0"/>
              </a:spcBef>
              <a:buClr>
                <a:schemeClr val="accent1"/>
              </a:buClr>
              <a:buSzPct val="100000"/>
              <a:defRPr sz="5400">
                <a:solidFill>
                  <a:schemeClr val="accent1"/>
                </a:solidFill>
              </a:defRPr>
            </a:lvl3pPr>
            <a:lvl4pPr lvl="3" rtl="0">
              <a:spcBef>
                <a:spcPts val="0"/>
              </a:spcBef>
              <a:buClr>
                <a:schemeClr val="accent1"/>
              </a:buClr>
              <a:buSzPct val="100000"/>
              <a:defRPr sz="5400">
                <a:solidFill>
                  <a:schemeClr val="accent1"/>
                </a:solidFill>
              </a:defRPr>
            </a:lvl4pPr>
            <a:lvl5pPr lvl="4" rtl="0">
              <a:spcBef>
                <a:spcPts val="0"/>
              </a:spcBef>
              <a:buClr>
                <a:schemeClr val="accent1"/>
              </a:buClr>
              <a:buSzPct val="100000"/>
              <a:defRPr sz="5400">
                <a:solidFill>
                  <a:schemeClr val="accent1"/>
                </a:solidFill>
              </a:defRPr>
            </a:lvl5pPr>
            <a:lvl6pPr lvl="5" rtl="0">
              <a:spcBef>
                <a:spcPts val="0"/>
              </a:spcBef>
              <a:buClr>
                <a:schemeClr val="accent1"/>
              </a:buClr>
              <a:buSzPct val="100000"/>
              <a:defRPr sz="5400">
                <a:solidFill>
                  <a:schemeClr val="accent1"/>
                </a:solidFill>
              </a:defRPr>
            </a:lvl6pPr>
            <a:lvl7pPr lvl="6" rtl="0">
              <a:spcBef>
                <a:spcPts val="0"/>
              </a:spcBef>
              <a:buClr>
                <a:schemeClr val="accent1"/>
              </a:buClr>
              <a:buSzPct val="100000"/>
              <a:defRPr sz="5400">
                <a:solidFill>
                  <a:schemeClr val="accent1"/>
                </a:solidFill>
              </a:defRPr>
            </a:lvl7pPr>
            <a:lvl8pPr lvl="7" rtl="0">
              <a:spcBef>
                <a:spcPts val="0"/>
              </a:spcBef>
              <a:buClr>
                <a:schemeClr val="accent1"/>
              </a:buClr>
              <a:buSzPct val="100000"/>
              <a:defRPr sz="5400">
                <a:solidFill>
                  <a:schemeClr val="accent1"/>
                </a:solidFill>
              </a:defRPr>
            </a:lvl8pPr>
            <a:lvl9pPr lvl="8" rtl="0">
              <a:spcBef>
                <a:spcPts val="0"/>
              </a:spcBef>
              <a:buClr>
                <a:schemeClr val="accent1"/>
              </a:buClr>
              <a:buSzPct val="100000"/>
              <a:defRPr sz="5400">
                <a:solidFill>
                  <a:schemeClr val="accent1"/>
                </a:solidFill>
              </a:defRPr>
            </a:lvl9pPr>
          </a:lstStyle>
          <a:p>
            <a:endParaRPr/>
          </a:p>
        </p:txBody>
      </p:sp>
      <p:sp>
        <p:nvSpPr>
          <p:cNvPr id="83" name="Shape 8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solidFill>
                  <a:schemeClr val="accent1"/>
                </a:solidFill>
              </a:rPr>
              <a:t>‹#›</a:t>
            </a:fld>
            <a:endParaRPr lang="en-GB" dirty="0">
              <a:solidFill>
                <a:schemeClr val="accent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dirty="0"/>
          </a:p>
        </p:txBody>
      </p:sp>
      <p:cxnSp>
        <p:nvCxnSpPr>
          <p:cNvPr id="86" name="Shape 86"/>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265500" y="1382350"/>
            <a:ext cx="4045200" cy="1333200"/>
          </a:xfrm>
          <a:prstGeom prst="rect">
            <a:avLst/>
          </a:prstGeom>
        </p:spPr>
        <p:txBody>
          <a:bodyPr lIns="91425" tIns="91425" rIns="91425" bIns="91425" anchor="b" anchorCtr="0"/>
          <a:lstStyle>
            <a:lvl1pPr lvl="0" algn="ctr" rtl="0">
              <a:spcBef>
                <a:spcPts val="0"/>
              </a:spcBef>
              <a:buClr>
                <a:schemeClr val="lt2"/>
              </a:buClr>
              <a:buSzPct val="100000"/>
              <a:defRPr sz="4200">
                <a:solidFill>
                  <a:schemeClr val="lt2"/>
                </a:solidFill>
              </a:defRPr>
            </a:lvl1pPr>
            <a:lvl2pPr lvl="1" algn="ctr" rtl="0">
              <a:spcBef>
                <a:spcPts val="0"/>
              </a:spcBef>
              <a:buClr>
                <a:schemeClr val="lt2"/>
              </a:buClr>
              <a:buSzPct val="100000"/>
              <a:defRPr sz="4200">
                <a:solidFill>
                  <a:schemeClr val="lt2"/>
                </a:solidFill>
              </a:defRPr>
            </a:lvl2pPr>
            <a:lvl3pPr lvl="2" algn="ctr" rtl="0">
              <a:spcBef>
                <a:spcPts val="0"/>
              </a:spcBef>
              <a:buClr>
                <a:schemeClr val="lt2"/>
              </a:buClr>
              <a:buSzPct val="100000"/>
              <a:defRPr sz="4200">
                <a:solidFill>
                  <a:schemeClr val="lt2"/>
                </a:solidFill>
              </a:defRPr>
            </a:lvl3pPr>
            <a:lvl4pPr lvl="3" algn="ctr" rtl="0">
              <a:spcBef>
                <a:spcPts val="0"/>
              </a:spcBef>
              <a:buClr>
                <a:schemeClr val="lt2"/>
              </a:buClr>
              <a:buSzPct val="100000"/>
              <a:defRPr sz="4200">
                <a:solidFill>
                  <a:schemeClr val="lt2"/>
                </a:solidFill>
              </a:defRPr>
            </a:lvl4pPr>
            <a:lvl5pPr lvl="4" algn="ctr" rtl="0">
              <a:spcBef>
                <a:spcPts val="0"/>
              </a:spcBef>
              <a:buClr>
                <a:schemeClr val="lt2"/>
              </a:buClr>
              <a:buSzPct val="100000"/>
              <a:defRPr sz="4200">
                <a:solidFill>
                  <a:schemeClr val="lt2"/>
                </a:solidFill>
              </a:defRPr>
            </a:lvl5pPr>
            <a:lvl6pPr lvl="5" algn="ctr" rtl="0">
              <a:spcBef>
                <a:spcPts val="0"/>
              </a:spcBef>
              <a:buClr>
                <a:schemeClr val="lt2"/>
              </a:buClr>
              <a:buSzPct val="100000"/>
              <a:defRPr sz="4200">
                <a:solidFill>
                  <a:schemeClr val="lt2"/>
                </a:solidFill>
              </a:defRPr>
            </a:lvl6pPr>
            <a:lvl7pPr lvl="6" algn="ctr" rtl="0">
              <a:spcBef>
                <a:spcPts val="0"/>
              </a:spcBef>
              <a:buClr>
                <a:schemeClr val="lt2"/>
              </a:buClr>
              <a:buSzPct val="100000"/>
              <a:defRPr sz="4200">
                <a:solidFill>
                  <a:schemeClr val="lt2"/>
                </a:solidFill>
              </a:defRPr>
            </a:lvl7pPr>
            <a:lvl8pPr lvl="7" algn="ctr" rtl="0">
              <a:spcBef>
                <a:spcPts val="0"/>
              </a:spcBef>
              <a:buClr>
                <a:schemeClr val="lt2"/>
              </a:buClr>
              <a:buSzPct val="100000"/>
              <a:defRPr sz="4200">
                <a:solidFill>
                  <a:schemeClr val="lt2"/>
                </a:solidFill>
              </a:defRPr>
            </a:lvl8pPr>
            <a:lvl9pPr lvl="8" algn="ctr" rtl="0">
              <a:spcBef>
                <a:spcPts val="0"/>
              </a:spcBef>
              <a:buClr>
                <a:schemeClr val="lt2"/>
              </a:buClr>
              <a:buSzPct val="100000"/>
              <a:defRPr sz="4200">
                <a:solidFill>
                  <a:schemeClr val="lt2"/>
                </a:solidFill>
              </a:defRPr>
            </a:lvl9pPr>
          </a:lstStyle>
          <a:p>
            <a:endParaRPr/>
          </a:p>
        </p:txBody>
      </p:sp>
      <p:sp>
        <p:nvSpPr>
          <p:cNvPr id="88" name="Shape 88"/>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89" name="Shape 8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solidFill>
                  <a:schemeClr val="accent1"/>
                </a:solidFill>
              </a:rPr>
              <a:t>‹#›</a:t>
            </a:fld>
            <a:endParaRPr lang="en-GB" dirty="0">
              <a:solidFill>
                <a:schemeClr val="accen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1039650"/>
            <a:ext cx="8520600" cy="2106300"/>
          </a:xfrm>
          <a:prstGeom prst="rect">
            <a:avLst/>
          </a:prstGeom>
        </p:spPr>
        <p:txBody>
          <a:bodyPr lIns="91425" tIns="91425" rIns="91425" bIns="91425" anchor="b" anchorCtr="0"/>
          <a:lstStyle>
            <a:lvl1pPr lvl="0" algn="ctr" rtl="0">
              <a:spcBef>
                <a:spcPts val="0"/>
              </a:spcBef>
              <a:buSzPct val="100000"/>
              <a:defRPr sz="14000" b="1"/>
            </a:lvl1pPr>
            <a:lvl2pPr lvl="1" algn="ctr" rtl="0">
              <a:spcBef>
                <a:spcPts val="0"/>
              </a:spcBef>
              <a:buSzPct val="100000"/>
              <a:defRPr sz="14000" b="1"/>
            </a:lvl2pPr>
            <a:lvl3pPr lvl="2" algn="ctr" rtl="0">
              <a:spcBef>
                <a:spcPts val="0"/>
              </a:spcBef>
              <a:buSzPct val="100000"/>
              <a:defRPr sz="14000" b="1"/>
            </a:lvl3pPr>
            <a:lvl4pPr lvl="3" algn="ctr" rtl="0">
              <a:spcBef>
                <a:spcPts val="0"/>
              </a:spcBef>
              <a:buSzPct val="100000"/>
              <a:defRPr sz="14000" b="1"/>
            </a:lvl4pPr>
            <a:lvl5pPr lvl="4" algn="ctr" rtl="0">
              <a:spcBef>
                <a:spcPts val="0"/>
              </a:spcBef>
              <a:buSzPct val="100000"/>
              <a:defRPr sz="14000" b="1"/>
            </a:lvl5pPr>
            <a:lvl6pPr lvl="5" algn="ctr" rtl="0">
              <a:spcBef>
                <a:spcPts val="0"/>
              </a:spcBef>
              <a:buSzPct val="100000"/>
              <a:defRPr sz="14000" b="1"/>
            </a:lvl6pPr>
            <a:lvl7pPr lvl="6" algn="ctr" rtl="0">
              <a:spcBef>
                <a:spcPts val="0"/>
              </a:spcBef>
              <a:buSzPct val="100000"/>
              <a:defRPr sz="14000" b="1"/>
            </a:lvl7pPr>
            <a:lvl8pPr lvl="7" algn="ctr" rtl="0">
              <a:spcBef>
                <a:spcPts val="0"/>
              </a:spcBef>
              <a:buSzPct val="100000"/>
              <a:defRPr sz="14000" b="1"/>
            </a:lvl8pPr>
            <a:lvl9pPr lvl="8" algn="ctr" rtl="0">
              <a:spcBef>
                <a:spcPts val="0"/>
              </a:spcBef>
              <a:buSzPct val="100000"/>
              <a:defRPr sz="14000" b="1"/>
            </a:lvl9pPr>
          </a:lstStyle>
          <a:p>
            <a:endParaRPr/>
          </a:p>
        </p:txBody>
      </p:sp>
      <p:sp>
        <p:nvSpPr>
          <p:cNvPr id="96" name="Shape 96"/>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dirty="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6132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311700" y="1171600"/>
            <a:ext cx="8520600" cy="3397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GB" sz="1000">
                <a:solidFill>
                  <a:schemeClr val="dk1"/>
                </a:solidFill>
                <a:latin typeface="Old Standard TT"/>
                <a:ea typeface="Old Standard TT"/>
                <a:cs typeface="Old Standard TT"/>
                <a:sym typeface="Old Standard TT"/>
              </a:rPr>
              <a:t>‹#›</a:t>
            </a:fld>
            <a:endParaRPr lang="en-GB" sz="1000" dirty="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260159" y="1543387"/>
            <a:ext cx="8477165" cy="1522800"/>
          </a:xfrm>
          <a:prstGeom prst="rect">
            <a:avLst/>
          </a:prstGeom>
        </p:spPr>
        <p:txBody>
          <a:bodyPr lIns="91425" tIns="91425" rIns="91425" bIns="91425" anchor="b" anchorCtr="0">
            <a:noAutofit/>
          </a:bodyPr>
          <a:lstStyle/>
          <a:p>
            <a:pPr lvl="0" rtl="0">
              <a:spcBef>
                <a:spcPts val="0"/>
              </a:spcBef>
              <a:buNone/>
            </a:pPr>
            <a:r>
              <a:rPr lang="en-GB" sz="4000" b="1" dirty="0" smtClean="0">
                <a:solidFill>
                  <a:schemeClr val="lt1"/>
                </a:solidFill>
                <a:latin typeface="Raleway"/>
                <a:ea typeface="Raleway"/>
                <a:cs typeface="Raleway"/>
                <a:sym typeface="Raleway"/>
              </a:rPr>
              <a:t>Collegiate Typologies </a:t>
            </a:r>
            <a:br>
              <a:rPr lang="en-GB" sz="4000" b="1" dirty="0" smtClean="0">
                <a:solidFill>
                  <a:schemeClr val="lt1"/>
                </a:solidFill>
                <a:latin typeface="Raleway"/>
                <a:ea typeface="Raleway"/>
                <a:cs typeface="Raleway"/>
                <a:sym typeface="Raleway"/>
              </a:rPr>
            </a:br>
            <a:r>
              <a:rPr lang="en-GB" sz="4000" b="1" dirty="0" smtClean="0">
                <a:solidFill>
                  <a:schemeClr val="lt1"/>
                </a:solidFill>
                <a:latin typeface="Raleway"/>
                <a:ea typeface="Raleway"/>
                <a:cs typeface="Raleway"/>
                <a:sym typeface="Raleway"/>
              </a:rPr>
              <a:t>and Behaviour  Identification</a:t>
            </a:r>
            <a:endParaRPr lang="en-GB" sz="4000" b="1" dirty="0">
              <a:solidFill>
                <a:schemeClr val="lt1"/>
              </a:solidFill>
              <a:latin typeface="Raleway"/>
              <a:ea typeface="Raleway"/>
              <a:cs typeface="Raleway"/>
              <a:sym typeface="Raleway"/>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153" b="-6423"/>
          <a:stretch/>
        </p:blipFill>
        <p:spPr>
          <a:xfrm>
            <a:off x="2584962" y="3163330"/>
            <a:ext cx="3827561" cy="16226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07818" y="595745"/>
            <a:ext cx="4087091" cy="2368171"/>
          </a:xfrm>
          <a:prstGeom prst="rect">
            <a:avLst/>
          </a:prstGeom>
        </p:spPr>
        <p:txBody>
          <a:bodyPr lIns="91425" tIns="91425" rIns="91425" bIns="91425" anchor="b" anchorCtr="0">
            <a:noAutofit/>
          </a:bodyPr>
          <a:lstStyle/>
          <a:p>
            <a:pPr lvl="0"/>
            <a:r>
              <a:rPr lang="en-US" sz="3600" dirty="0" smtClean="0">
                <a:solidFill>
                  <a:schemeClr val="tx2"/>
                </a:solidFill>
                <a:latin typeface="Raleway"/>
                <a:ea typeface="Raleway"/>
                <a:cs typeface="Raleway"/>
                <a:sym typeface="Raleway"/>
              </a:rPr>
              <a:t>Risk Areas for College Populations</a:t>
            </a:r>
            <a:r>
              <a:rPr lang="en-US" sz="3600" dirty="0">
                <a:solidFill>
                  <a:schemeClr val="tx2"/>
                </a:solidFill>
                <a:latin typeface="Raleway"/>
                <a:ea typeface="Raleway"/>
                <a:cs typeface="Raleway"/>
                <a:sym typeface="Raleway"/>
              </a:rPr>
              <a:t/>
            </a:r>
            <a:br>
              <a:rPr lang="en-US" sz="3600" dirty="0">
                <a:solidFill>
                  <a:schemeClr val="tx2"/>
                </a:solidFill>
                <a:latin typeface="Raleway"/>
                <a:ea typeface="Raleway"/>
                <a:cs typeface="Raleway"/>
                <a:sym typeface="Raleway"/>
              </a:rPr>
            </a:br>
            <a:endParaRPr lang="en-GB" sz="3600" dirty="0">
              <a:solidFill>
                <a:schemeClr val="lt2"/>
              </a:solidFill>
              <a:latin typeface="Raleway"/>
              <a:ea typeface="Raleway"/>
              <a:cs typeface="Raleway"/>
              <a:sym typeface="Raleway"/>
            </a:endParaRPr>
          </a:p>
        </p:txBody>
      </p:sp>
      <p:sp>
        <p:nvSpPr>
          <p:cNvPr id="5" name="Shape 136"/>
          <p:cNvSpPr txBox="1">
            <a:spLocks/>
          </p:cNvSpPr>
          <p:nvPr/>
        </p:nvSpPr>
        <p:spPr>
          <a:xfrm>
            <a:off x="4880298" y="481584"/>
            <a:ext cx="4087091" cy="413119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ct val="100000"/>
              <a:buFont typeface="Old Standard TT"/>
              <a:buNone/>
              <a:defRPr sz="4200" b="0" i="0" u="none" strike="noStrike" cap="none">
                <a:solidFill>
                  <a:schemeClr val="lt2"/>
                </a:solidFill>
                <a:latin typeface="Old Standard TT"/>
                <a:ea typeface="Old Standard TT"/>
                <a:cs typeface="Old Standard TT"/>
                <a:sym typeface="Old Standard TT"/>
              </a:defRPr>
            </a:lvl1pPr>
            <a:lvl2pPr lvl="1"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2pPr>
            <a:lvl3pPr lvl="2"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3pPr>
            <a:lvl4pPr lvl="3"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4pPr>
            <a:lvl5pPr lvl="4"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5pPr>
            <a:lvl6pPr lvl="5"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6pPr>
            <a:lvl7pPr lvl="6"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7pPr>
            <a:lvl8pPr lvl="7"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8pPr>
            <a:lvl9pPr lvl="8"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9pPr>
          </a:lstStyle>
          <a:p>
            <a:pPr marL="342900" indent="-342900" algn="l">
              <a:buFont typeface="Arial" panose="020B0604020202020204" pitchFamily="34" charset="0"/>
              <a:buChar char="•"/>
            </a:pPr>
            <a:r>
              <a:rPr lang="en-US" sz="2000" dirty="0" smtClean="0">
                <a:solidFill>
                  <a:schemeClr val="bg1"/>
                </a:solidFill>
                <a:latin typeface="Raleway"/>
                <a:ea typeface="Raleway"/>
                <a:cs typeface="Raleway"/>
                <a:sym typeface="Raleway"/>
              </a:rPr>
              <a:t>Criminal/Delinquent Behavior</a:t>
            </a:r>
          </a:p>
          <a:p>
            <a:pPr marL="342900" indent="-342900" algn="l">
              <a:buFont typeface="Arial" panose="020B0604020202020204" pitchFamily="34" charset="0"/>
              <a:buChar char="•"/>
            </a:pPr>
            <a:endParaRPr lang="en-US" sz="2000" dirty="0" smtClean="0">
              <a:solidFill>
                <a:schemeClr val="bg1"/>
              </a:solidFill>
              <a:latin typeface="Raleway"/>
              <a:ea typeface="Raleway"/>
              <a:cs typeface="Raleway"/>
              <a:sym typeface="Raleway"/>
            </a:endParaRPr>
          </a:p>
          <a:p>
            <a:pPr marL="342900" indent="-342900" algn="l">
              <a:buFont typeface="Arial" panose="020B0604020202020204" pitchFamily="34" charset="0"/>
              <a:buChar char="•"/>
            </a:pPr>
            <a:r>
              <a:rPr lang="en-US" sz="2000" dirty="0" smtClean="0">
                <a:solidFill>
                  <a:schemeClr val="bg1"/>
                </a:solidFill>
                <a:latin typeface="Raleway"/>
                <a:ea typeface="Raleway"/>
                <a:cs typeface="Raleway"/>
                <a:sym typeface="Raleway"/>
              </a:rPr>
              <a:t>Alcohol/Drug Use</a:t>
            </a:r>
          </a:p>
          <a:p>
            <a:pPr marL="342900" indent="-342900" algn="l">
              <a:buFont typeface="Arial" panose="020B0604020202020204" pitchFamily="34" charset="0"/>
              <a:buChar char="•"/>
            </a:pPr>
            <a:endParaRPr lang="en-US" sz="2000" dirty="0" smtClean="0">
              <a:solidFill>
                <a:schemeClr val="bg1"/>
              </a:solidFill>
              <a:latin typeface="Raleway"/>
              <a:ea typeface="Raleway"/>
              <a:cs typeface="Raleway"/>
              <a:sym typeface="Raleway"/>
            </a:endParaRPr>
          </a:p>
          <a:p>
            <a:pPr marL="342900" indent="-342900" algn="l">
              <a:buFont typeface="Arial" panose="020B0604020202020204" pitchFamily="34" charset="0"/>
              <a:buChar char="•"/>
            </a:pPr>
            <a:r>
              <a:rPr lang="en-US" sz="2000" dirty="0" smtClean="0">
                <a:solidFill>
                  <a:schemeClr val="bg1"/>
                </a:solidFill>
                <a:latin typeface="Raleway"/>
                <a:ea typeface="Raleway"/>
                <a:cs typeface="Raleway"/>
                <a:sym typeface="Raleway"/>
              </a:rPr>
              <a:t>Big Five Personality Factors</a:t>
            </a:r>
          </a:p>
          <a:p>
            <a:pPr marL="342900" indent="-342900" algn="l">
              <a:buFont typeface="Arial" panose="020B0604020202020204" pitchFamily="34" charset="0"/>
              <a:buChar char="•"/>
            </a:pPr>
            <a:endParaRPr lang="en-US" sz="2000" dirty="0" smtClean="0">
              <a:solidFill>
                <a:schemeClr val="bg1"/>
              </a:solidFill>
              <a:latin typeface="Raleway"/>
              <a:ea typeface="Raleway"/>
              <a:cs typeface="Raleway"/>
              <a:sym typeface="Raleway"/>
            </a:endParaRPr>
          </a:p>
          <a:p>
            <a:pPr marL="342900" indent="-342900" algn="l">
              <a:buFont typeface="Arial" panose="020B0604020202020204" pitchFamily="34" charset="0"/>
              <a:buChar char="•"/>
            </a:pPr>
            <a:r>
              <a:rPr lang="en-US" sz="2000" dirty="0" smtClean="0">
                <a:solidFill>
                  <a:schemeClr val="bg1"/>
                </a:solidFill>
                <a:latin typeface="Raleway"/>
                <a:ea typeface="Raleway"/>
                <a:cs typeface="Raleway"/>
                <a:sym typeface="Raleway"/>
              </a:rPr>
              <a:t>Sexual Narcissism </a:t>
            </a:r>
          </a:p>
          <a:p>
            <a:pPr marL="342900" indent="-342900" algn="l">
              <a:buFont typeface="Arial" panose="020B0604020202020204" pitchFamily="34" charset="0"/>
              <a:buChar char="•"/>
            </a:pPr>
            <a:endParaRPr lang="en-US" sz="2000" dirty="0" smtClean="0">
              <a:solidFill>
                <a:schemeClr val="bg1"/>
              </a:solidFill>
              <a:latin typeface="Raleway"/>
              <a:ea typeface="Raleway"/>
              <a:cs typeface="Raleway"/>
              <a:sym typeface="Raleway"/>
            </a:endParaRPr>
          </a:p>
          <a:p>
            <a:pPr marL="342900" indent="-342900" algn="l">
              <a:buFont typeface="Arial" panose="020B0604020202020204" pitchFamily="34" charset="0"/>
              <a:buChar char="•"/>
            </a:pPr>
            <a:r>
              <a:rPr lang="en-US" sz="2000" dirty="0" smtClean="0">
                <a:solidFill>
                  <a:schemeClr val="bg1"/>
                </a:solidFill>
                <a:latin typeface="Raleway"/>
                <a:ea typeface="Raleway"/>
                <a:cs typeface="Raleway"/>
                <a:sym typeface="Raleway"/>
              </a:rPr>
              <a:t>Empathy</a:t>
            </a:r>
          </a:p>
          <a:p>
            <a:pPr marL="342900" indent="-342900" algn="l">
              <a:buFont typeface="Arial" panose="020B0604020202020204" pitchFamily="34" charset="0"/>
              <a:buChar char="•"/>
            </a:pPr>
            <a:endParaRPr lang="en-US" sz="2000" dirty="0" smtClean="0">
              <a:solidFill>
                <a:schemeClr val="bg1"/>
              </a:solidFill>
              <a:latin typeface="Raleway"/>
              <a:ea typeface="Raleway"/>
              <a:cs typeface="Raleway"/>
              <a:sym typeface="Raleway"/>
            </a:endParaRPr>
          </a:p>
          <a:p>
            <a:pPr marL="342900" indent="-342900" algn="l">
              <a:buFont typeface="Arial" panose="020B0604020202020204" pitchFamily="34" charset="0"/>
              <a:buChar char="•"/>
            </a:pPr>
            <a:r>
              <a:rPr lang="en-US" sz="2000" dirty="0" smtClean="0">
                <a:solidFill>
                  <a:schemeClr val="bg1"/>
                </a:solidFill>
                <a:latin typeface="Raleway"/>
                <a:ea typeface="Raleway"/>
                <a:cs typeface="Raleway"/>
                <a:sym typeface="Raleway"/>
              </a:rPr>
              <a:t>Attachment</a:t>
            </a:r>
            <a:r>
              <a:rPr lang="en-US" sz="2400" dirty="0" smtClean="0">
                <a:solidFill>
                  <a:schemeClr val="tx2"/>
                </a:solidFill>
                <a:latin typeface="Raleway"/>
                <a:ea typeface="Raleway"/>
                <a:cs typeface="Raleway"/>
                <a:sym typeface="Raleway"/>
              </a:rPr>
              <a:t/>
            </a:r>
            <a:br>
              <a:rPr lang="en-US" sz="2400" dirty="0" smtClean="0">
                <a:solidFill>
                  <a:schemeClr val="tx2"/>
                </a:solidFill>
                <a:latin typeface="Raleway"/>
                <a:ea typeface="Raleway"/>
                <a:cs typeface="Raleway"/>
                <a:sym typeface="Raleway"/>
              </a:rPr>
            </a:br>
            <a:endParaRPr lang="en-GB" sz="2400" dirty="0">
              <a:latin typeface="Raleway"/>
              <a:ea typeface="Raleway"/>
              <a:cs typeface="Raleway"/>
              <a:sym typeface="Raleway"/>
            </a:endParaRPr>
          </a:p>
        </p:txBody>
      </p:sp>
    </p:spTree>
    <p:extLst>
      <p:ext uri="{BB962C8B-B14F-4D97-AF65-F5344CB8AC3E}">
        <p14:creationId xmlns:p14="http://schemas.microsoft.com/office/powerpoint/2010/main" val="351841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3920331"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Risk Indicators </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562607"/>
          </a:xfrm>
          <a:prstGeom prst="rect">
            <a:avLst/>
          </a:prstGeom>
        </p:spPr>
        <p:txBody>
          <a:bodyPr lIns="91425" tIns="91425" rIns="91425" bIns="91425" anchor="t" anchorCtr="0">
            <a:noAutofit/>
          </a:bodyPr>
          <a:lstStyle/>
          <a:p>
            <a:pPr lvl="0" rtl="0">
              <a:spcBef>
                <a:spcPts val="0"/>
              </a:spcBef>
              <a:buNone/>
            </a:pPr>
            <a:r>
              <a:rPr lang="en-GB" dirty="0" smtClean="0">
                <a:solidFill>
                  <a:srgbClr val="333333"/>
                </a:solidFill>
                <a:highlight>
                  <a:srgbClr val="FFFFFF"/>
                </a:highlight>
                <a:latin typeface="Calibri"/>
                <a:ea typeface="Raleway"/>
                <a:cs typeface="Raleway"/>
                <a:sym typeface="Calibri"/>
              </a:rPr>
              <a:t>Engagement</a:t>
            </a:r>
            <a:r>
              <a:rPr lang="en-GB" b="1" dirty="0" smtClean="0">
                <a:solidFill>
                  <a:srgbClr val="333333"/>
                </a:solidFill>
                <a:highlight>
                  <a:srgbClr val="FFFFFF"/>
                </a:highlight>
                <a:latin typeface="Calibri"/>
                <a:ea typeface="Raleway"/>
                <a:cs typeface="Raleway"/>
                <a:sym typeface="Calibri"/>
              </a:rPr>
              <a:t> in sexually coercive behaviours </a:t>
            </a:r>
            <a:r>
              <a:rPr lang="en-GB" dirty="0" smtClean="0">
                <a:solidFill>
                  <a:srgbClr val="333333"/>
                </a:solidFill>
                <a:highlight>
                  <a:srgbClr val="FFFFFF"/>
                </a:highlight>
                <a:latin typeface="Calibri"/>
                <a:ea typeface="Raleway"/>
                <a:cs typeface="Raleway"/>
                <a:sym typeface="Calibri"/>
              </a:rPr>
              <a:t>is likely to increase as the number of these factors increase.</a:t>
            </a:r>
            <a:endParaRPr dirty="0">
              <a:latin typeface="Raleway"/>
              <a:ea typeface="Raleway"/>
              <a:cs typeface="Raleway"/>
              <a:sym typeface="Raleway"/>
            </a:endParaRPr>
          </a:p>
        </p:txBody>
      </p:sp>
    </p:spTree>
    <p:extLst>
      <p:ext uri="{BB962C8B-B14F-4D97-AF65-F5344CB8AC3E}">
        <p14:creationId xmlns:p14="http://schemas.microsoft.com/office/powerpoint/2010/main" val="1043160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406284" y="346891"/>
            <a:ext cx="6129671" cy="776700"/>
          </a:xfrm>
          <a:prstGeom prst="rect">
            <a:avLst/>
          </a:prstGeom>
        </p:spPr>
        <p:txBody>
          <a:bodyPr lIns="91425" tIns="91425" rIns="91425" bIns="91425" anchor="t" anchorCtr="0">
            <a:noAutofit/>
          </a:bodyPr>
          <a:lstStyle/>
          <a:p>
            <a:pPr lvl="0" algn="ctr" rtl="0">
              <a:spcBef>
                <a:spcPts val="0"/>
              </a:spcBef>
              <a:buNone/>
            </a:pPr>
            <a:r>
              <a:rPr lang="en-GB" sz="3600" dirty="0" smtClean="0">
                <a:solidFill>
                  <a:schemeClr val="lt2"/>
                </a:solidFill>
                <a:latin typeface="Calibri"/>
                <a:ea typeface="Calibri"/>
                <a:cs typeface="Calibri"/>
                <a:sym typeface="Calibri"/>
              </a:rPr>
              <a:t>Criminal/Delinquent Behaviour</a:t>
            </a:r>
            <a:endParaRPr lang="en-GB" sz="3600" dirty="0">
              <a:solidFill>
                <a:schemeClr val="lt2"/>
              </a:solidFill>
              <a:latin typeface="Calibri"/>
              <a:ea typeface="Calibri"/>
              <a:cs typeface="Calibri"/>
              <a:sym typeface="Calibri"/>
            </a:endParaRPr>
          </a:p>
        </p:txBody>
      </p:sp>
      <p:pic>
        <p:nvPicPr>
          <p:cNvPr id="7" name="Content Placeholder 3" descr="age-crime-curve.jpg"/>
          <p:cNvPicPr>
            <a:picLocks noChangeAspect="1"/>
          </p:cNvPicPr>
          <p:nvPr/>
        </p:nvPicPr>
        <p:blipFill>
          <a:blip r:embed="rId3">
            <a:extLst>
              <a:ext uri="{28A0092B-C50C-407E-A947-70E740481C1C}">
                <a14:useLocalDpi xmlns:a14="http://schemas.microsoft.com/office/drawing/2010/main" val="0"/>
              </a:ext>
            </a:extLst>
          </a:blip>
          <a:srcRect t="-3574" b="-3574"/>
          <a:stretch>
            <a:fillRect/>
          </a:stretch>
        </p:blipFill>
        <p:spPr>
          <a:xfrm>
            <a:off x="1083888" y="1038329"/>
            <a:ext cx="6774461" cy="3725693"/>
          </a:xfrm>
          <a:prstGeom prst="rect">
            <a:avLst/>
          </a:prstGeom>
          <a:noFill/>
          <a:ln>
            <a:noFill/>
          </a:ln>
        </p:spPr>
      </p:pic>
    </p:spTree>
    <p:extLst>
      <p:ext uri="{BB962C8B-B14F-4D97-AF65-F5344CB8AC3E}">
        <p14:creationId xmlns:p14="http://schemas.microsoft.com/office/powerpoint/2010/main" val="60660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6" name="Shape 116"/>
          <p:cNvSpPr txBox="1">
            <a:spLocks noGrp="1"/>
          </p:cNvSpPr>
          <p:nvPr>
            <p:ph type="body" idx="1"/>
          </p:nvPr>
        </p:nvSpPr>
        <p:spPr>
          <a:xfrm>
            <a:off x="832383" y="1891862"/>
            <a:ext cx="7479197" cy="901788"/>
          </a:xfrm>
          <a:prstGeom prst="rect">
            <a:avLst/>
          </a:prstGeom>
        </p:spPr>
        <p:txBody>
          <a:bodyPr lIns="91425" tIns="91425" rIns="91425" bIns="91425" anchor="t" anchorCtr="0">
            <a:noAutofit/>
          </a:bodyPr>
          <a:lstStyle/>
          <a:p>
            <a:pPr>
              <a:lnSpc>
                <a:spcPct val="100000"/>
              </a:lnSpc>
              <a:spcAft>
                <a:spcPts val="0"/>
              </a:spcAft>
            </a:pPr>
            <a:r>
              <a:rPr lang="en-GB" sz="2800" dirty="0" smtClean="0">
                <a:latin typeface="Calibri"/>
                <a:ea typeface="Calibri"/>
                <a:cs typeface="Calibri"/>
                <a:sym typeface="Calibri"/>
              </a:rPr>
              <a:t>Juvenile offender			   Adult offending	 </a:t>
            </a:r>
            <a:endParaRPr lang="en-GB" sz="2800" dirty="0">
              <a:latin typeface="Calibri"/>
              <a:ea typeface="Calibri"/>
              <a:cs typeface="Calibri"/>
              <a:sym typeface="Calibri"/>
            </a:endParaRPr>
          </a:p>
        </p:txBody>
      </p:sp>
      <p:sp>
        <p:nvSpPr>
          <p:cNvPr id="7" name="Shape 115"/>
          <p:cNvSpPr txBox="1">
            <a:spLocks noGrp="1"/>
          </p:cNvSpPr>
          <p:nvPr>
            <p:ph type="title"/>
          </p:nvPr>
        </p:nvSpPr>
        <p:spPr>
          <a:prstGeom prst="rect">
            <a:avLst/>
          </a:prstGeom>
        </p:spPr>
        <p:txBody>
          <a:bodyPr lIns="91425" tIns="91425" rIns="91425" bIns="91425" anchor="t" anchorCtr="0">
            <a:noAutofit/>
          </a:bodyPr>
          <a:lstStyle/>
          <a:p>
            <a:pPr lvl="0" algn="ctr" rtl="0">
              <a:spcBef>
                <a:spcPts val="0"/>
              </a:spcBef>
              <a:buNone/>
            </a:pPr>
            <a:r>
              <a:rPr lang="en-GB" sz="3600" dirty="0" smtClean="0">
                <a:solidFill>
                  <a:schemeClr val="lt2"/>
                </a:solidFill>
                <a:latin typeface="Calibri"/>
                <a:ea typeface="Calibri"/>
                <a:cs typeface="Calibri"/>
                <a:sym typeface="Calibri"/>
              </a:rPr>
              <a:t>Criminal/Delinquent Behaviour</a:t>
            </a:r>
            <a:endParaRPr lang="en-GB" sz="3600" dirty="0">
              <a:solidFill>
                <a:schemeClr val="lt2"/>
              </a:solidFill>
              <a:latin typeface="Calibri"/>
              <a:ea typeface="Calibri"/>
              <a:cs typeface="Calibri"/>
              <a:sym typeface="Calibri"/>
            </a:endParaRPr>
          </a:p>
        </p:txBody>
      </p:sp>
      <p:sp>
        <p:nvSpPr>
          <p:cNvPr id="8" name="Down Arrow 7"/>
          <p:cNvSpPr/>
          <p:nvPr/>
        </p:nvSpPr>
        <p:spPr>
          <a:xfrm rot="10800000">
            <a:off x="5044910" y="1676499"/>
            <a:ext cx="517163" cy="88066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Equal 8"/>
          <p:cNvSpPr/>
          <p:nvPr/>
        </p:nvSpPr>
        <p:spPr>
          <a:xfrm>
            <a:off x="3493620" y="1891862"/>
            <a:ext cx="1204485" cy="554947"/>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9720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5139532"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Red Flag Indicators</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903385"/>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History </a:t>
            </a:r>
            <a:r>
              <a:rPr lang="en-US" dirty="0" smtClean="0">
                <a:latin typeface="Raleway"/>
                <a:ea typeface="Raleway"/>
                <a:cs typeface="Raleway"/>
                <a:sym typeface="Raleway"/>
              </a:rPr>
              <a:t>of criminal/delinquent behavior </a:t>
            </a:r>
            <a:r>
              <a:rPr lang="en-US" sz="1400" dirty="0" smtClean="0">
                <a:solidFill>
                  <a:schemeClr val="tx2"/>
                </a:solidFill>
                <a:latin typeface="Raleway"/>
                <a:ea typeface="Raleway"/>
                <a:cs typeface="Raleway"/>
                <a:sym typeface="Raleway"/>
              </a:rPr>
              <a:t>(Are you checking IX complaints from HS? Specifically asking HS coaches about behavior?)</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Onset predicts persistence/</a:t>
            </a:r>
            <a:r>
              <a:rPr lang="en-US" b="1" dirty="0" smtClean="0">
                <a:solidFill>
                  <a:schemeClr val="tx2"/>
                </a:solidFill>
                <a:latin typeface="Raleway"/>
                <a:ea typeface="Raleway"/>
                <a:cs typeface="Raleway"/>
                <a:sym typeface="Raleway"/>
              </a:rPr>
              <a:t>specific types </a:t>
            </a:r>
            <a:r>
              <a:rPr lang="en-US" dirty="0" smtClean="0">
                <a:latin typeface="Raleway"/>
                <a:ea typeface="Raleway"/>
                <a:cs typeface="Raleway"/>
                <a:sym typeface="Raleway"/>
              </a:rPr>
              <a:t>of behaviors</a:t>
            </a:r>
          </a:p>
          <a:p>
            <a:pPr marL="285750" lvl="2" indent="-285750">
              <a:buFont typeface="Arial" panose="020B0604020202020204" pitchFamily="34" charset="0"/>
              <a:buChar char="•"/>
            </a:pPr>
            <a:endParaRPr dirty="0">
              <a:latin typeface="Raleway"/>
              <a:ea typeface="Raleway"/>
              <a:cs typeface="Raleway"/>
              <a:sym typeface="Raleway"/>
            </a:endParaRPr>
          </a:p>
        </p:txBody>
      </p:sp>
      <p:sp>
        <p:nvSpPr>
          <p:cNvPr id="4" name="Shape 123"/>
          <p:cNvSpPr txBox="1">
            <a:spLocks/>
          </p:cNvSpPr>
          <p:nvPr/>
        </p:nvSpPr>
        <p:spPr>
          <a:xfrm>
            <a:off x="311699" y="3252338"/>
            <a:ext cx="5139532" cy="613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Old Standard TT"/>
              <a:buNone/>
              <a:defRPr sz="3000" b="0" i="0" u="none" strike="noStrike" cap="none">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r>
              <a:rPr lang="en-GB" dirty="0" smtClean="0">
                <a:latin typeface="Raleway"/>
                <a:ea typeface="Raleway"/>
                <a:cs typeface="Raleway"/>
                <a:sym typeface="Raleway"/>
              </a:rPr>
              <a:t>Reduction Indicators</a:t>
            </a:r>
            <a:endParaRPr lang="en-GB" dirty="0">
              <a:latin typeface="Raleway"/>
              <a:ea typeface="Raleway"/>
              <a:cs typeface="Raleway"/>
              <a:sym typeface="Raleway"/>
            </a:endParaRPr>
          </a:p>
        </p:txBody>
      </p:sp>
      <p:sp>
        <p:nvSpPr>
          <p:cNvPr id="5" name="Shape 124"/>
          <p:cNvSpPr txBox="1">
            <a:spLocks/>
          </p:cNvSpPr>
          <p:nvPr/>
        </p:nvSpPr>
        <p:spPr>
          <a:xfrm>
            <a:off x="311699" y="3817405"/>
            <a:ext cx="8520600" cy="90338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1"/>
              </a:buClr>
              <a:buSzPct val="100000"/>
              <a:buFont typeface="Old Standard TT"/>
              <a:buNone/>
              <a:defRPr sz="1800" b="0" i="0" u="none" strike="noStrike" cap="none">
                <a:solidFill>
                  <a:schemeClr val="dk1"/>
                </a:solidFill>
                <a:latin typeface="Old Standard TT"/>
                <a:ea typeface="Old Standard TT"/>
                <a:cs typeface="Old Standard TT"/>
                <a:sym typeface="Old Standard TT"/>
              </a:defRPr>
            </a:lvl1pPr>
            <a:lvl2pPr marR="0" lvl="1"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2pPr>
            <a:lvl3pPr marR="0" lvl="2"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3pPr>
            <a:lvl4pPr marR="0" lvl="3"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4pPr>
            <a:lvl5pPr marR="0" lvl="4"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5pPr>
            <a:lvl6pPr marR="0" lvl="5"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6pPr>
            <a:lvl7pPr marR="0" lvl="6"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7pPr>
            <a:lvl8pPr marR="0" lvl="7"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8pPr>
            <a:lvl9pPr marR="0" lvl="8"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9pPr>
          </a:lstStyle>
          <a:p>
            <a:pPr marL="285750" indent="-285750">
              <a:buFont typeface="Arial" panose="020B0604020202020204" pitchFamily="34" charset="0"/>
              <a:buChar char="•"/>
            </a:pPr>
            <a:r>
              <a:rPr lang="en-US" b="1" dirty="0" smtClean="0">
                <a:solidFill>
                  <a:schemeClr val="tx2"/>
                </a:solidFill>
                <a:latin typeface="Raleway"/>
                <a:ea typeface="Raleway"/>
                <a:cs typeface="Raleway"/>
                <a:sym typeface="Raleway"/>
              </a:rPr>
              <a:t>Stable Relationship &amp; Employment </a:t>
            </a:r>
            <a:r>
              <a:rPr lang="en-US" dirty="0" smtClean="0">
                <a:solidFill>
                  <a:schemeClr val="tx1"/>
                </a:solidFill>
                <a:latin typeface="Raleway"/>
                <a:ea typeface="Raleway"/>
                <a:cs typeface="Raleway"/>
                <a:sym typeface="Raleway"/>
              </a:rPr>
              <a:t>correlate with reduction in criminal/delinquent behavior</a:t>
            </a:r>
            <a:endParaRPr lang="en-US" dirty="0">
              <a:latin typeface="Raleway"/>
              <a:ea typeface="Raleway"/>
              <a:cs typeface="Raleway"/>
              <a:sym typeface="Raleway"/>
            </a:endParaRPr>
          </a:p>
        </p:txBody>
      </p:sp>
    </p:spTree>
    <p:extLst>
      <p:ext uri="{BB962C8B-B14F-4D97-AF65-F5344CB8AC3E}">
        <p14:creationId xmlns:p14="http://schemas.microsoft.com/office/powerpoint/2010/main" val="2925516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6" name="Shape 116"/>
          <p:cNvSpPr txBox="1">
            <a:spLocks noGrp="1"/>
          </p:cNvSpPr>
          <p:nvPr>
            <p:ph type="body" idx="1"/>
          </p:nvPr>
        </p:nvSpPr>
        <p:spPr>
          <a:xfrm>
            <a:off x="558063" y="1337126"/>
            <a:ext cx="8006817" cy="2119306"/>
          </a:xfrm>
          <a:prstGeom prst="rect">
            <a:avLst/>
          </a:prstGeom>
        </p:spPr>
        <p:txBody>
          <a:bodyPr lIns="91425" tIns="91425" rIns="91425" bIns="91425" anchor="t" anchorCtr="0">
            <a:noAutofit/>
          </a:bodyPr>
          <a:lstStyle/>
          <a:p>
            <a:pPr marL="342900" indent="-342900">
              <a:lnSpc>
                <a:spcPct val="100000"/>
              </a:lnSpc>
              <a:spcAft>
                <a:spcPts val="0"/>
              </a:spcAft>
              <a:buFont typeface="Arial" panose="020B0604020202020204" pitchFamily="34" charset="0"/>
              <a:buChar char="•"/>
            </a:pPr>
            <a:r>
              <a:rPr lang="en-GB" sz="2400" dirty="0" smtClean="0">
                <a:latin typeface="Calibri"/>
                <a:ea typeface="Calibri"/>
                <a:cs typeface="Calibri"/>
                <a:sym typeface="Calibri"/>
              </a:rPr>
              <a:t>Common factor in sexual violence </a:t>
            </a:r>
            <a:r>
              <a:rPr lang="en-GB" sz="2400" dirty="0" smtClean="0">
                <a:solidFill>
                  <a:schemeClr val="tx2"/>
                </a:solidFill>
                <a:latin typeface="Calibri"/>
                <a:ea typeface="Calibri"/>
                <a:cs typeface="Calibri"/>
                <a:sym typeface="Calibri"/>
              </a:rPr>
              <a:t>75-85%</a:t>
            </a:r>
          </a:p>
          <a:p>
            <a:pPr marL="342900" indent="-342900">
              <a:lnSpc>
                <a:spcPct val="100000"/>
              </a:lnSpc>
              <a:spcAft>
                <a:spcPts val="0"/>
              </a:spcAft>
              <a:buFont typeface="Arial" panose="020B0604020202020204" pitchFamily="34" charset="0"/>
              <a:buChar char="•"/>
            </a:pPr>
            <a:r>
              <a:rPr lang="en-GB" sz="2400" dirty="0" smtClean="0">
                <a:latin typeface="Calibri"/>
                <a:ea typeface="Calibri"/>
                <a:cs typeface="Calibri"/>
                <a:sym typeface="Calibri"/>
              </a:rPr>
              <a:t>Disinhibits and reduces perception of responsibility</a:t>
            </a:r>
          </a:p>
          <a:p>
            <a:pPr marL="342900" indent="-342900">
              <a:lnSpc>
                <a:spcPct val="100000"/>
              </a:lnSpc>
              <a:spcAft>
                <a:spcPts val="0"/>
              </a:spcAft>
              <a:buFont typeface="Arial" panose="020B0604020202020204" pitchFamily="34" charset="0"/>
              <a:buChar char="•"/>
            </a:pPr>
            <a:r>
              <a:rPr lang="en-GB" sz="2400" dirty="0" smtClean="0">
                <a:latin typeface="Calibri"/>
                <a:ea typeface="Calibri"/>
                <a:cs typeface="Calibri"/>
                <a:sym typeface="Calibri"/>
              </a:rPr>
              <a:t>Widely available</a:t>
            </a:r>
          </a:p>
          <a:p>
            <a:pPr marL="342900" indent="-342900">
              <a:lnSpc>
                <a:spcPct val="100000"/>
              </a:lnSpc>
              <a:spcAft>
                <a:spcPts val="0"/>
              </a:spcAft>
              <a:buFont typeface="Arial" panose="020B0604020202020204" pitchFamily="34" charset="0"/>
              <a:buChar char="•"/>
            </a:pPr>
            <a:r>
              <a:rPr lang="en-GB" sz="2400" dirty="0" smtClean="0">
                <a:latin typeface="Calibri"/>
                <a:ea typeface="Calibri"/>
                <a:cs typeface="Calibri"/>
                <a:sym typeface="Calibri"/>
              </a:rPr>
              <a:t>Roughly </a:t>
            </a:r>
            <a:r>
              <a:rPr lang="en-GB" sz="2400" b="1" dirty="0" smtClean="0">
                <a:solidFill>
                  <a:schemeClr val="tx2"/>
                </a:solidFill>
                <a:latin typeface="Calibri"/>
                <a:ea typeface="Calibri"/>
                <a:cs typeface="Calibri"/>
                <a:sym typeface="Calibri"/>
              </a:rPr>
              <a:t>½</a:t>
            </a:r>
            <a:r>
              <a:rPr lang="en-GB" sz="2400" dirty="0" smtClean="0">
                <a:latin typeface="Calibri"/>
                <a:ea typeface="Calibri"/>
                <a:cs typeface="Calibri"/>
                <a:sym typeface="Calibri"/>
              </a:rPr>
              <a:t> of all sexual assaults are committed by men who have been drinking alcohol </a:t>
            </a:r>
            <a:endParaRPr lang="en-GB" sz="2400" dirty="0">
              <a:latin typeface="Calibri"/>
              <a:ea typeface="Calibri"/>
              <a:cs typeface="Calibri"/>
              <a:sym typeface="Calibri"/>
            </a:endParaRPr>
          </a:p>
        </p:txBody>
      </p:sp>
      <p:sp>
        <p:nvSpPr>
          <p:cNvPr id="7" name="Shape 115"/>
          <p:cNvSpPr txBox="1">
            <a:spLocks noGrp="1"/>
          </p:cNvSpPr>
          <p:nvPr>
            <p:ph type="title"/>
          </p:nvPr>
        </p:nvSpPr>
        <p:spPr>
          <a:prstGeom prst="rect">
            <a:avLst/>
          </a:prstGeom>
        </p:spPr>
        <p:txBody>
          <a:bodyPr lIns="91425" tIns="91425" rIns="91425" bIns="91425" anchor="t" anchorCtr="0">
            <a:noAutofit/>
          </a:bodyPr>
          <a:lstStyle/>
          <a:p>
            <a:pPr lvl="0" algn="ctr" rtl="0">
              <a:spcBef>
                <a:spcPts val="0"/>
              </a:spcBef>
              <a:buNone/>
            </a:pPr>
            <a:r>
              <a:rPr lang="en-GB" sz="3600" dirty="0" smtClean="0">
                <a:solidFill>
                  <a:schemeClr val="lt2"/>
                </a:solidFill>
                <a:latin typeface="Calibri"/>
                <a:ea typeface="Calibri"/>
                <a:cs typeface="Calibri"/>
                <a:sym typeface="Calibri"/>
              </a:rPr>
              <a:t>Alcohol and Drug Use</a:t>
            </a:r>
            <a:endParaRPr lang="en-GB" sz="3600" dirty="0">
              <a:solidFill>
                <a:schemeClr val="lt2"/>
              </a:solidFill>
              <a:latin typeface="Calibri"/>
              <a:ea typeface="Calibri"/>
              <a:cs typeface="Calibri"/>
              <a:sym typeface="Calibri"/>
            </a:endParaRPr>
          </a:p>
        </p:txBody>
      </p:sp>
    </p:spTree>
    <p:extLst>
      <p:ext uri="{BB962C8B-B14F-4D97-AF65-F5344CB8AC3E}">
        <p14:creationId xmlns:p14="http://schemas.microsoft.com/office/powerpoint/2010/main" val="1984108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5139532"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Red Flag Indicators</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3223616"/>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History </a:t>
            </a:r>
            <a:r>
              <a:rPr lang="en-US" dirty="0" smtClean="0">
                <a:solidFill>
                  <a:schemeClr val="tx1"/>
                </a:solidFill>
                <a:latin typeface="Raleway"/>
                <a:ea typeface="Raleway"/>
                <a:cs typeface="Raleway"/>
                <a:sym typeface="Raleway"/>
              </a:rPr>
              <a:t>of alcohol/drug abuse</a:t>
            </a:r>
          </a:p>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Residence: </a:t>
            </a:r>
            <a:r>
              <a:rPr lang="en-US" dirty="0" smtClean="0">
                <a:solidFill>
                  <a:schemeClr val="tx1"/>
                </a:solidFill>
                <a:latin typeface="Raleway"/>
                <a:ea typeface="Raleway"/>
                <a:cs typeface="Raleway"/>
                <a:sym typeface="Raleway"/>
              </a:rPr>
              <a:t>Residence Halls or density of young adults living in close quarter</a:t>
            </a:r>
          </a:p>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Affiliation with </a:t>
            </a:r>
            <a:r>
              <a:rPr lang="en-US" b="1" dirty="0" smtClean="0">
                <a:solidFill>
                  <a:schemeClr val="tx2"/>
                </a:solidFill>
                <a:latin typeface="Raleway"/>
                <a:ea typeface="Raleway"/>
                <a:cs typeface="Raleway"/>
                <a:sym typeface="Raleway"/>
              </a:rPr>
              <a:t>Greek Life: </a:t>
            </a:r>
            <a:r>
              <a:rPr lang="en-US" dirty="0" smtClean="0">
                <a:solidFill>
                  <a:schemeClr val="tx1"/>
                </a:solidFill>
                <a:latin typeface="Raleway"/>
                <a:ea typeface="Raleway"/>
                <a:cs typeface="Raleway"/>
                <a:sym typeface="Raleway"/>
              </a:rPr>
              <a:t>illicit substances, binge drinking, denial of responsibility, </a:t>
            </a:r>
            <a:r>
              <a:rPr lang="en-US" dirty="0">
                <a:solidFill>
                  <a:schemeClr val="tx1"/>
                </a:solidFill>
                <a:latin typeface="Raleway"/>
                <a:ea typeface="Raleway"/>
                <a:cs typeface="Raleway"/>
                <a:sym typeface="Raleway"/>
              </a:rPr>
              <a:t>m</a:t>
            </a:r>
            <a:r>
              <a:rPr lang="en-US" dirty="0" smtClean="0">
                <a:solidFill>
                  <a:schemeClr val="tx1"/>
                </a:solidFill>
                <a:latin typeface="Raleway"/>
                <a:ea typeface="Raleway"/>
                <a:cs typeface="Raleway"/>
                <a:sym typeface="Raleway"/>
              </a:rPr>
              <a:t>asculine expectations to encourage sex at parties</a:t>
            </a:r>
          </a:p>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Male planned and executed </a:t>
            </a:r>
            <a:r>
              <a:rPr lang="en-US" dirty="0" smtClean="0">
                <a:solidFill>
                  <a:schemeClr val="tx1"/>
                </a:solidFill>
                <a:latin typeface="Raleway"/>
                <a:ea typeface="Raleway"/>
                <a:cs typeface="Raleway"/>
                <a:sym typeface="Raleway"/>
              </a:rPr>
              <a:t>parties: getting women drunk, blocking exits, controlling transportation, encouraging women to dress “scantily” </a:t>
            </a:r>
            <a:endParaRPr dirty="0">
              <a:solidFill>
                <a:schemeClr val="tx1"/>
              </a:solidFill>
              <a:latin typeface="Raleway"/>
              <a:ea typeface="Raleway"/>
              <a:cs typeface="Raleway"/>
              <a:sym typeface="Raleway"/>
            </a:endParaRPr>
          </a:p>
        </p:txBody>
      </p:sp>
    </p:spTree>
    <p:extLst>
      <p:ext uri="{BB962C8B-B14F-4D97-AF65-F5344CB8AC3E}">
        <p14:creationId xmlns:p14="http://schemas.microsoft.com/office/powerpoint/2010/main" val="1109444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07818" y="595745"/>
            <a:ext cx="4087091" cy="2946031"/>
          </a:xfrm>
          <a:prstGeom prst="rect">
            <a:avLst/>
          </a:prstGeom>
        </p:spPr>
        <p:txBody>
          <a:bodyPr lIns="91425" tIns="91425" rIns="91425" bIns="91425" anchor="b" anchorCtr="0">
            <a:noAutofit/>
          </a:bodyPr>
          <a:lstStyle/>
          <a:p>
            <a:pPr lvl="0"/>
            <a:r>
              <a:rPr lang="en-US" sz="3600" dirty="0" smtClean="0">
                <a:solidFill>
                  <a:schemeClr val="tx2"/>
                </a:solidFill>
                <a:latin typeface="Raleway"/>
                <a:ea typeface="Raleway"/>
                <a:cs typeface="Raleway"/>
                <a:sym typeface="Raleway"/>
              </a:rPr>
              <a:t>Big 5 Personality Traits</a:t>
            </a:r>
            <a:br>
              <a:rPr lang="en-US" sz="3600" dirty="0" smtClean="0">
                <a:solidFill>
                  <a:schemeClr val="tx2"/>
                </a:solidFill>
                <a:latin typeface="Raleway"/>
                <a:ea typeface="Raleway"/>
                <a:cs typeface="Raleway"/>
                <a:sym typeface="Raleway"/>
              </a:rPr>
            </a:br>
            <a:r>
              <a:rPr lang="en-US" sz="3600" dirty="0" smtClean="0">
                <a:solidFill>
                  <a:schemeClr val="tx2"/>
                </a:solidFill>
                <a:latin typeface="Raleway"/>
                <a:ea typeface="Raleway"/>
                <a:cs typeface="Raleway"/>
                <a:sym typeface="Raleway"/>
              </a:rPr>
              <a:t>Red Flag Indicators</a:t>
            </a:r>
            <a:r>
              <a:rPr lang="en-US" sz="3600" dirty="0">
                <a:solidFill>
                  <a:schemeClr val="tx2"/>
                </a:solidFill>
                <a:latin typeface="Raleway"/>
                <a:ea typeface="Raleway"/>
                <a:cs typeface="Raleway"/>
                <a:sym typeface="Raleway"/>
              </a:rPr>
              <a:t/>
            </a:r>
            <a:br>
              <a:rPr lang="en-US" sz="3600" dirty="0">
                <a:solidFill>
                  <a:schemeClr val="tx2"/>
                </a:solidFill>
                <a:latin typeface="Raleway"/>
                <a:ea typeface="Raleway"/>
                <a:cs typeface="Raleway"/>
                <a:sym typeface="Raleway"/>
              </a:rPr>
            </a:br>
            <a:endParaRPr lang="en-GB" sz="3600" dirty="0">
              <a:solidFill>
                <a:schemeClr val="lt2"/>
              </a:solidFill>
              <a:latin typeface="Raleway"/>
              <a:ea typeface="Raleway"/>
              <a:cs typeface="Raleway"/>
              <a:sym typeface="Raleway"/>
            </a:endParaRPr>
          </a:p>
        </p:txBody>
      </p:sp>
      <p:sp>
        <p:nvSpPr>
          <p:cNvPr id="5" name="Shape 136"/>
          <p:cNvSpPr txBox="1">
            <a:spLocks/>
          </p:cNvSpPr>
          <p:nvPr/>
        </p:nvSpPr>
        <p:spPr>
          <a:xfrm>
            <a:off x="4843722" y="595745"/>
            <a:ext cx="4087091" cy="3749041"/>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ct val="100000"/>
              <a:buFont typeface="Old Standard TT"/>
              <a:buNone/>
              <a:defRPr sz="4200" b="0" i="0" u="none" strike="noStrike" cap="none">
                <a:solidFill>
                  <a:schemeClr val="lt2"/>
                </a:solidFill>
                <a:latin typeface="Old Standard TT"/>
                <a:ea typeface="Old Standard TT"/>
                <a:cs typeface="Old Standard TT"/>
                <a:sym typeface="Old Standard TT"/>
              </a:defRPr>
            </a:lvl1pPr>
            <a:lvl2pPr lvl="1"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2pPr>
            <a:lvl3pPr lvl="2"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3pPr>
            <a:lvl4pPr lvl="3"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4pPr>
            <a:lvl5pPr lvl="4"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5pPr>
            <a:lvl6pPr lvl="5"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6pPr>
            <a:lvl7pPr lvl="6"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7pPr>
            <a:lvl8pPr lvl="7"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8pPr>
            <a:lvl9pPr lvl="8"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9pPr>
          </a:lstStyle>
          <a:p>
            <a:pPr marL="342900" indent="-342900" algn="l">
              <a:buFont typeface="Arial" panose="020B0604020202020204" pitchFamily="34" charset="0"/>
              <a:buChar char="•"/>
            </a:pPr>
            <a:endParaRPr lang="en-US" sz="2800" dirty="0" smtClean="0">
              <a:solidFill>
                <a:schemeClr val="bg1"/>
              </a:solidFill>
              <a:latin typeface="Raleway"/>
              <a:ea typeface="Raleway"/>
              <a:cs typeface="Raleway"/>
              <a:sym typeface="Raleway"/>
            </a:endParaRPr>
          </a:p>
          <a:p>
            <a:pPr marL="342900" indent="-342900" algn="l">
              <a:buFont typeface="Arial" panose="020B0604020202020204" pitchFamily="34" charset="0"/>
              <a:buChar char="•"/>
            </a:pPr>
            <a:r>
              <a:rPr lang="en-US" sz="2800" dirty="0" smtClean="0">
                <a:solidFill>
                  <a:schemeClr val="bg1"/>
                </a:solidFill>
                <a:latin typeface="Raleway"/>
                <a:ea typeface="Raleway"/>
                <a:cs typeface="Raleway"/>
                <a:sym typeface="Raleway"/>
              </a:rPr>
              <a:t>Rude &amp; Irritable</a:t>
            </a:r>
          </a:p>
          <a:p>
            <a:pPr marL="342900" indent="-342900" algn="l">
              <a:buFont typeface="Arial" panose="020B0604020202020204" pitchFamily="34" charset="0"/>
              <a:buChar char="•"/>
            </a:pPr>
            <a:r>
              <a:rPr lang="en-US" sz="2800" dirty="0" smtClean="0">
                <a:solidFill>
                  <a:schemeClr val="bg1"/>
                </a:solidFill>
                <a:latin typeface="Raleway"/>
                <a:ea typeface="Raleway"/>
                <a:cs typeface="Raleway"/>
                <a:sym typeface="Raleway"/>
              </a:rPr>
              <a:t>Unemotional (callous)</a:t>
            </a:r>
          </a:p>
          <a:p>
            <a:pPr marL="342900" indent="-342900" algn="l">
              <a:buFont typeface="Arial" panose="020B0604020202020204" pitchFamily="34" charset="0"/>
              <a:buChar char="•"/>
            </a:pPr>
            <a:r>
              <a:rPr lang="en-US" sz="2800" dirty="0" smtClean="0">
                <a:solidFill>
                  <a:schemeClr val="bg1"/>
                </a:solidFill>
                <a:latin typeface="Raleway"/>
                <a:ea typeface="Raleway"/>
                <a:cs typeface="Raleway"/>
                <a:sym typeface="Raleway"/>
              </a:rPr>
              <a:t>Superficially sociable</a:t>
            </a:r>
          </a:p>
          <a:p>
            <a:pPr marL="342900" indent="-342900" algn="l">
              <a:buFont typeface="Arial" panose="020B0604020202020204" pitchFamily="34" charset="0"/>
              <a:buChar char="•"/>
            </a:pPr>
            <a:r>
              <a:rPr lang="en-US" sz="2800" dirty="0" smtClean="0">
                <a:solidFill>
                  <a:schemeClr val="bg1"/>
                </a:solidFill>
                <a:latin typeface="Raleway"/>
                <a:ea typeface="Raleway"/>
                <a:cs typeface="Raleway"/>
                <a:sym typeface="Raleway"/>
              </a:rPr>
              <a:t>Unreliable</a:t>
            </a:r>
          </a:p>
          <a:p>
            <a:pPr marL="342900" indent="-342900" algn="l">
              <a:buFont typeface="Arial" panose="020B0604020202020204" pitchFamily="34" charset="0"/>
              <a:buChar char="•"/>
            </a:pPr>
            <a:r>
              <a:rPr lang="en-US" sz="2800" dirty="0" smtClean="0">
                <a:solidFill>
                  <a:schemeClr val="bg1"/>
                </a:solidFill>
                <a:latin typeface="Raleway"/>
                <a:ea typeface="Raleway"/>
                <a:cs typeface="Raleway"/>
                <a:sym typeface="Raleway"/>
              </a:rPr>
              <a:t>Careless</a:t>
            </a:r>
          </a:p>
          <a:p>
            <a:pPr marL="342900" indent="-342900" algn="l">
              <a:buFont typeface="Arial" panose="020B0604020202020204" pitchFamily="34" charset="0"/>
              <a:buChar char="•"/>
            </a:pPr>
            <a:r>
              <a:rPr lang="en-US" sz="2800" b="1" dirty="0" smtClean="0">
                <a:solidFill>
                  <a:schemeClr val="tx2"/>
                </a:solidFill>
                <a:latin typeface="Raleway"/>
                <a:ea typeface="Raleway"/>
                <a:cs typeface="Raleway"/>
                <a:sym typeface="Raleway"/>
              </a:rPr>
              <a:t>Sexual Narcissism</a:t>
            </a:r>
          </a:p>
          <a:p>
            <a:pPr algn="l"/>
            <a:r>
              <a:rPr lang="en-US" sz="2400" dirty="0" smtClean="0">
                <a:solidFill>
                  <a:schemeClr val="tx2"/>
                </a:solidFill>
                <a:latin typeface="Raleway"/>
                <a:ea typeface="Raleway"/>
                <a:cs typeface="Raleway"/>
                <a:sym typeface="Raleway"/>
              </a:rPr>
              <a:t/>
            </a:r>
            <a:br>
              <a:rPr lang="en-US" sz="2400" dirty="0" smtClean="0">
                <a:solidFill>
                  <a:schemeClr val="tx2"/>
                </a:solidFill>
                <a:latin typeface="Raleway"/>
                <a:ea typeface="Raleway"/>
                <a:cs typeface="Raleway"/>
                <a:sym typeface="Raleway"/>
              </a:rPr>
            </a:br>
            <a:endParaRPr lang="en-GB" sz="2400" dirty="0">
              <a:latin typeface="Raleway"/>
              <a:ea typeface="Raleway"/>
              <a:cs typeface="Raleway"/>
              <a:sym typeface="Raleway"/>
            </a:endParaRPr>
          </a:p>
        </p:txBody>
      </p:sp>
    </p:spTree>
    <p:extLst>
      <p:ext uri="{BB962C8B-B14F-4D97-AF65-F5344CB8AC3E}">
        <p14:creationId xmlns:p14="http://schemas.microsoft.com/office/powerpoint/2010/main" val="2745201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13914" y="1859280"/>
            <a:ext cx="4087091" cy="1280160"/>
          </a:xfrm>
          <a:prstGeom prst="rect">
            <a:avLst/>
          </a:prstGeom>
        </p:spPr>
        <p:txBody>
          <a:bodyPr lIns="91425" tIns="91425" rIns="91425" bIns="91425" anchor="b" anchorCtr="0">
            <a:noAutofit/>
          </a:bodyPr>
          <a:lstStyle/>
          <a:p>
            <a:pPr lvl="0"/>
            <a:r>
              <a:rPr lang="en-US" sz="3600" dirty="0" smtClean="0">
                <a:solidFill>
                  <a:schemeClr val="tx2"/>
                </a:solidFill>
                <a:latin typeface="Raleway"/>
                <a:ea typeface="Raleway"/>
                <a:cs typeface="Raleway"/>
                <a:sym typeface="Raleway"/>
              </a:rPr>
              <a:t>Sexual Narcissism</a:t>
            </a:r>
            <a:r>
              <a:rPr lang="en-US" sz="3600" dirty="0">
                <a:solidFill>
                  <a:schemeClr val="tx2"/>
                </a:solidFill>
                <a:latin typeface="Raleway"/>
                <a:ea typeface="Raleway"/>
                <a:cs typeface="Raleway"/>
                <a:sym typeface="Raleway"/>
              </a:rPr>
              <a:t/>
            </a:r>
            <a:br>
              <a:rPr lang="en-US" sz="3600" dirty="0">
                <a:solidFill>
                  <a:schemeClr val="tx2"/>
                </a:solidFill>
                <a:latin typeface="Raleway"/>
                <a:ea typeface="Raleway"/>
                <a:cs typeface="Raleway"/>
                <a:sym typeface="Raleway"/>
              </a:rPr>
            </a:br>
            <a:endParaRPr lang="en-GB" sz="3600" dirty="0">
              <a:solidFill>
                <a:schemeClr val="lt2"/>
              </a:solidFill>
              <a:latin typeface="Raleway"/>
              <a:ea typeface="Raleway"/>
              <a:cs typeface="Raleway"/>
              <a:sym typeface="Raleway"/>
            </a:endParaRPr>
          </a:p>
        </p:txBody>
      </p:sp>
      <p:sp>
        <p:nvSpPr>
          <p:cNvPr id="5" name="Shape 136"/>
          <p:cNvSpPr txBox="1">
            <a:spLocks/>
          </p:cNvSpPr>
          <p:nvPr/>
        </p:nvSpPr>
        <p:spPr>
          <a:xfrm>
            <a:off x="4837626" y="97537"/>
            <a:ext cx="4087091" cy="479755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ct val="100000"/>
              <a:buFont typeface="Old Standard TT"/>
              <a:buNone/>
              <a:defRPr sz="4200" b="0" i="0" u="none" strike="noStrike" cap="none">
                <a:solidFill>
                  <a:schemeClr val="lt2"/>
                </a:solidFill>
                <a:latin typeface="Old Standard TT"/>
                <a:ea typeface="Old Standard TT"/>
                <a:cs typeface="Old Standard TT"/>
                <a:sym typeface="Old Standard TT"/>
              </a:defRPr>
            </a:lvl1pPr>
            <a:lvl2pPr lvl="1"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2pPr>
            <a:lvl3pPr lvl="2"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3pPr>
            <a:lvl4pPr lvl="3"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4pPr>
            <a:lvl5pPr lvl="4"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5pPr>
            <a:lvl6pPr lvl="5"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6pPr>
            <a:lvl7pPr lvl="6"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7pPr>
            <a:lvl8pPr lvl="7"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8pPr>
            <a:lvl9pPr lvl="8"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9pPr>
          </a:lstStyle>
          <a:p>
            <a:pPr marL="342900" indent="-342900" algn="l">
              <a:buFont typeface="Arial" panose="020B0604020202020204" pitchFamily="34" charset="0"/>
              <a:buChar char="•"/>
            </a:pPr>
            <a:endParaRPr lang="en-US" sz="2800" dirty="0" smtClean="0">
              <a:solidFill>
                <a:schemeClr val="bg1"/>
              </a:solidFill>
              <a:latin typeface="Raleway"/>
              <a:ea typeface="Raleway"/>
              <a:cs typeface="Raleway"/>
              <a:sym typeface="Raleway"/>
            </a:endParaRPr>
          </a:p>
          <a:p>
            <a:pPr marL="342900" lvl="1" indent="-342900" algn="l">
              <a:buFont typeface="Arial" panose="020B0604020202020204" pitchFamily="34" charset="0"/>
              <a:buChar char="•"/>
            </a:pPr>
            <a:endParaRPr lang="en-US" sz="2000" dirty="0" smtClean="0">
              <a:solidFill>
                <a:schemeClr val="bg1"/>
              </a:solidFill>
              <a:latin typeface="Raleway" panose="020B0604020202020204" charset="0"/>
            </a:endParaRPr>
          </a:p>
          <a:p>
            <a:pPr marL="342900" lvl="1" indent="-342900" algn="l">
              <a:buFont typeface="Arial" panose="020B0604020202020204" pitchFamily="34" charset="0"/>
              <a:buChar char="•"/>
            </a:pPr>
            <a:endParaRPr lang="en-US" sz="20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rPr>
              <a:t>Sexual </a:t>
            </a:r>
            <a:r>
              <a:rPr lang="en-US" sz="1800" dirty="0">
                <a:solidFill>
                  <a:schemeClr val="bg1"/>
                </a:solidFill>
                <a:latin typeface="Raleway" panose="020B0604020202020204" charset="0"/>
              </a:rPr>
              <a:t>preoccupation and </a:t>
            </a:r>
            <a:r>
              <a:rPr lang="en-US" sz="1800" dirty="0" smtClean="0">
                <a:solidFill>
                  <a:schemeClr val="bg1"/>
                </a:solidFill>
                <a:latin typeface="Raleway" panose="020B0604020202020204" charset="0"/>
              </a:rPr>
              <a:t>compulsivity</a:t>
            </a:r>
          </a:p>
          <a:p>
            <a:pPr marL="342900" lvl="1" indent="-342900" algn="l">
              <a:buFont typeface="Arial" panose="020B0604020202020204" pitchFamily="34" charset="0"/>
              <a:buChar char="•"/>
            </a:pPr>
            <a:endParaRPr lang="en-US" sz="18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rPr>
              <a:t>Promiscuity</a:t>
            </a:r>
          </a:p>
          <a:p>
            <a:pPr marL="342900" lvl="1" indent="-342900" algn="l">
              <a:buFont typeface="Arial" panose="020B0604020202020204" pitchFamily="34" charset="0"/>
              <a:buChar char="•"/>
            </a:pPr>
            <a:endParaRPr lang="en-US" sz="18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a:solidFill>
                  <a:schemeClr val="bg1"/>
                </a:solidFill>
                <a:latin typeface="Raleway" panose="020B0604020202020204" charset="0"/>
              </a:rPr>
              <a:t>Inflated sense of sexual </a:t>
            </a:r>
            <a:r>
              <a:rPr lang="en-US" sz="1800" dirty="0" smtClean="0">
                <a:solidFill>
                  <a:schemeClr val="bg1"/>
                </a:solidFill>
                <a:latin typeface="Raleway" panose="020B0604020202020204" charset="0"/>
              </a:rPr>
              <a:t>skill</a:t>
            </a:r>
          </a:p>
          <a:p>
            <a:pPr marL="342900" lvl="1" indent="-342900" algn="l">
              <a:buFont typeface="Arial" panose="020B0604020202020204" pitchFamily="34" charset="0"/>
              <a:buChar char="•"/>
            </a:pPr>
            <a:endParaRPr lang="en-US" sz="18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a:solidFill>
                  <a:schemeClr val="bg1"/>
                </a:solidFill>
                <a:latin typeface="Raleway" panose="020B0604020202020204" charset="0"/>
              </a:rPr>
              <a:t>Interpersonal exploitative-ness </a:t>
            </a:r>
            <a:endParaRPr lang="en-US" sz="1800" dirty="0" smtClean="0">
              <a:solidFill>
                <a:schemeClr val="bg1"/>
              </a:solidFill>
              <a:latin typeface="Raleway" panose="020B0604020202020204" charset="0"/>
            </a:endParaRPr>
          </a:p>
          <a:p>
            <a:pPr marL="342900" lvl="1" indent="-342900" algn="l">
              <a:buFont typeface="Arial" panose="020B0604020202020204" pitchFamily="34" charset="0"/>
              <a:buChar char="•"/>
            </a:pPr>
            <a:endParaRPr lang="en-US" sz="18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a:solidFill>
                  <a:schemeClr val="bg1"/>
                </a:solidFill>
                <a:latin typeface="Raleway" panose="020B0604020202020204" charset="0"/>
              </a:rPr>
              <a:t>Sense of entitlement </a:t>
            </a:r>
            <a:endParaRPr lang="en-US" sz="1800" dirty="0" smtClean="0">
              <a:solidFill>
                <a:schemeClr val="bg1"/>
              </a:solidFill>
              <a:latin typeface="Raleway" panose="020B0604020202020204" charset="0"/>
            </a:endParaRPr>
          </a:p>
          <a:p>
            <a:pPr marL="342900" lvl="1" indent="-342900" algn="l">
              <a:buFont typeface="Arial" panose="020B0604020202020204" pitchFamily="34" charset="0"/>
              <a:buChar char="•"/>
            </a:pPr>
            <a:endParaRPr lang="en-US" sz="18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a:solidFill>
                  <a:schemeClr val="bg1"/>
                </a:solidFill>
                <a:latin typeface="Raleway" panose="020B0604020202020204" charset="0"/>
              </a:rPr>
              <a:t>Increased sexual sensation seeking </a:t>
            </a:r>
          </a:p>
          <a:p>
            <a:pPr algn="l"/>
            <a:r>
              <a:rPr lang="en-US" sz="2400" dirty="0" smtClean="0">
                <a:solidFill>
                  <a:schemeClr val="tx2"/>
                </a:solidFill>
                <a:latin typeface="Raleway"/>
                <a:ea typeface="Raleway"/>
                <a:cs typeface="Raleway"/>
                <a:sym typeface="Raleway"/>
              </a:rPr>
              <a:t/>
            </a:r>
            <a:br>
              <a:rPr lang="en-US" sz="2400" dirty="0" smtClean="0">
                <a:solidFill>
                  <a:schemeClr val="tx2"/>
                </a:solidFill>
                <a:latin typeface="Raleway"/>
                <a:ea typeface="Raleway"/>
                <a:cs typeface="Raleway"/>
                <a:sym typeface="Raleway"/>
              </a:rPr>
            </a:br>
            <a:endParaRPr lang="en-GB" sz="2400" dirty="0">
              <a:latin typeface="Raleway"/>
              <a:ea typeface="Raleway"/>
              <a:cs typeface="Raleway"/>
              <a:sym typeface="Raleway"/>
            </a:endParaRPr>
          </a:p>
        </p:txBody>
      </p:sp>
    </p:spTree>
    <p:extLst>
      <p:ext uri="{BB962C8B-B14F-4D97-AF65-F5344CB8AC3E}">
        <p14:creationId xmlns:p14="http://schemas.microsoft.com/office/powerpoint/2010/main" val="253105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5139532"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Red Flag Indicators</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1425296"/>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History </a:t>
            </a:r>
            <a:r>
              <a:rPr lang="en-US" dirty="0" smtClean="0">
                <a:solidFill>
                  <a:schemeClr val="tx1"/>
                </a:solidFill>
                <a:latin typeface="Raleway"/>
                <a:ea typeface="Raleway"/>
                <a:cs typeface="Raleway"/>
                <a:sym typeface="Raleway"/>
              </a:rPr>
              <a:t>of promiscuous or rotating cast of partners</a:t>
            </a:r>
          </a:p>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Online Behaviors: </a:t>
            </a:r>
            <a:r>
              <a:rPr lang="en-US" dirty="0" smtClean="0">
                <a:solidFill>
                  <a:schemeClr val="tx1"/>
                </a:solidFill>
                <a:latin typeface="Raleway"/>
                <a:ea typeface="Raleway"/>
                <a:cs typeface="Raleway"/>
                <a:sym typeface="Raleway"/>
              </a:rPr>
              <a:t>Dating/Hook Up; Pornography Use (Gonzo); Preoccupation w/ sexual themes</a:t>
            </a:r>
            <a:endParaRPr lang="en-US" b="1" dirty="0" smtClean="0">
              <a:solidFill>
                <a:schemeClr val="tx2"/>
              </a:solidFill>
              <a:latin typeface="Raleway"/>
              <a:ea typeface="Raleway"/>
              <a:cs typeface="Raleway"/>
              <a:sym typeface="Raleway"/>
            </a:endParaRPr>
          </a:p>
        </p:txBody>
      </p:sp>
    </p:spTree>
    <p:extLst>
      <p:ext uri="{BB962C8B-B14F-4D97-AF65-F5344CB8AC3E}">
        <p14:creationId xmlns:p14="http://schemas.microsoft.com/office/powerpoint/2010/main" val="3274353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3863" y="1393031"/>
            <a:ext cx="1924050" cy="2371725"/>
          </a:xfrm>
          <a:prstGeom prst="rect">
            <a:avLst/>
          </a:prstGeom>
        </p:spPr>
      </p:pic>
      <p:pic>
        <p:nvPicPr>
          <p:cNvPr id="5" name="Picture 4"/>
          <p:cNvPicPr>
            <a:picLocks noChangeAspect="1"/>
          </p:cNvPicPr>
          <p:nvPr/>
        </p:nvPicPr>
        <p:blipFill>
          <a:blip r:embed="rId4"/>
          <a:stretch>
            <a:fillRect/>
          </a:stretch>
        </p:blipFill>
        <p:spPr>
          <a:xfrm>
            <a:off x="2740818" y="2021681"/>
            <a:ext cx="2619375" cy="1743075"/>
          </a:xfrm>
          <a:prstGeom prst="rect">
            <a:avLst/>
          </a:prstGeom>
        </p:spPr>
      </p:pic>
      <p:pic>
        <p:nvPicPr>
          <p:cNvPr id="7" name="Picture 6"/>
          <p:cNvPicPr>
            <a:picLocks noChangeAspect="1"/>
          </p:cNvPicPr>
          <p:nvPr/>
        </p:nvPicPr>
        <p:blipFill>
          <a:blip r:embed="rId5"/>
          <a:stretch>
            <a:fillRect/>
          </a:stretch>
        </p:blipFill>
        <p:spPr>
          <a:xfrm>
            <a:off x="5995987" y="2016578"/>
            <a:ext cx="2719388" cy="1748178"/>
          </a:xfrm>
          <a:prstGeom prst="rect">
            <a:avLst/>
          </a:prstGeom>
        </p:spPr>
      </p:pic>
      <p:sp>
        <p:nvSpPr>
          <p:cNvPr id="10" name="Shape 115"/>
          <p:cNvSpPr txBox="1">
            <a:spLocks noGrp="1"/>
          </p:cNvSpPr>
          <p:nvPr>
            <p:ph type="title"/>
          </p:nvPr>
        </p:nvSpPr>
        <p:spPr>
          <a:xfrm>
            <a:off x="1884811" y="399062"/>
            <a:ext cx="5470870" cy="776700"/>
          </a:xfrm>
          <a:prstGeom prst="rect">
            <a:avLst/>
          </a:prstGeom>
        </p:spPr>
        <p:txBody>
          <a:bodyPr lIns="91425" tIns="91425" rIns="91425" bIns="91425" anchor="t" anchorCtr="0">
            <a:noAutofit/>
          </a:bodyPr>
          <a:lstStyle/>
          <a:p>
            <a:pPr lvl="0" algn="ctr" rtl="0">
              <a:spcBef>
                <a:spcPts val="0"/>
              </a:spcBef>
              <a:buNone/>
            </a:pPr>
            <a:r>
              <a:rPr lang="en-GB" sz="3600" dirty="0" smtClean="0">
                <a:solidFill>
                  <a:schemeClr val="lt2"/>
                </a:solidFill>
                <a:latin typeface="Calibri"/>
                <a:ea typeface="Calibri"/>
                <a:cs typeface="Calibri"/>
                <a:sym typeface="Calibri"/>
              </a:rPr>
              <a:t>Who are the offenders? </a:t>
            </a:r>
            <a:endParaRPr lang="en-GB" sz="3600" dirty="0">
              <a:solidFill>
                <a:schemeClr val="lt2"/>
              </a:solidFill>
              <a:latin typeface="Calibri"/>
              <a:ea typeface="Calibri"/>
              <a:cs typeface="Calibri"/>
              <a:sym typeface="Calibri"/>
            </a:endParaRPr>
          </a:p>
        </p:txBody>
      </p:sp>
    </p:spTree>
    <p:extLst>
      <p:ext uri="{BB962C8B-B14F-4D97-AF65-F5344CB8AC3E}">
        <p14:creationId xmlns:p14="http://schemas.microsoft.com/office/powerpoint/2010/main" val="39255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90249" y="526350"/>
            <a:ext cx="8302059" cy="4090800"/>
          </a:xfrm>
          <a:prstGeom prst="rect">
            <a:avLst/>
          </a:prstGeom>
        </p:spPr>
        <p:txBody>
          <a:bodyPr lIns="91425" tIns="91425" rIns="91425" bIns="91425" anchor="ctr" anchorCtr="0">
            <a:noAutofit/>
          </a:bodyPr>
          <a:lstStyle/>
          <a:p>
            <a:pPr lvl="0" rtl="0">
              <a:spcBef>
                <a:spcPts val="0"/>
              </a:spcBef>
              <a:buNone/>
            </a:pPr>
            <a:r>
              <a:rPr lang="en-GB" sz="4000" dirty="0" smtClean="0">
                <a:solidFill>
                  <a:schemeClr val="lt1"/>
                </a:solidFill>
                <a:latin typeface="Raleway"/>
                <a:ea typeface="Raleway"/>
                <a:cs typeface="Raleway"/>
                <a:sym typeface="Raleway"/>
              </a:rPr>
              <a:t>Common Red Flag Indicators </a:t>
            </a:r>
            <a:br>
              <a:rPr lang="en-GB" sz="4000" dirty="0" smtClean="0">
                <a:solidFill>
                  <a:schemeClr val="lt1"/>
                </a:solidFill>
                <a:latin typeface="Raleway"/>
                <a:ea typeface="Raleway"/>
                <a:cs typeface="Raleway"/>
                <a:sym typeface="Raleway"/>
              </a:rPr>
            </a:br>
            <a:endParaRPr lang="en-GB" sz="4000" dirty="0">
              <a:solidFill>
                <a:schemeClr val="lt1"/>
              </a:solidFill>
              <a:latin typeface="Raleway"/>
              <a:ea typeface="Raleway"/>
              <a:cs typeface="Raleway"/>
              <a:sym typeface="Raleway"/>
            </a:endParaRPr>
          </a:p>
        </p:txBody>
      </p:sp>
    </p:spTree>
    <p:extLst>
      <p:ext uri="{BB962C8B-B14F-4D97-AF65-F5344CB8AC3E}">
        <p14:creationId xmlns:p14="http://schemas.microsoft.com/office/powerpoint/2010/main" val="3089088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8" y="445025"/>
            <a:ext cx="6881581" cy="613200"/>
          </a:xfrm>
          <a:prstGeom prst="rect">
            <a:avLst/>
          </a:prstGeom>
        </p:spPr>
        <p:txBody>
          <a:bodyPr lIns="91425" tIns="91425" rIns="91425" bIns="91425" anchor="t" anchorCtr="0">
            <a:noAutofit/>
          </a:bodyPr>
          <a:lstStyle/>
          <a:p>
            <a:pPr lvl="0" rtl="0">
              <a:spcBef>
                <a:spcPts val="0"/>
              </a:spcBef>
              <a:buNone/>
            </a:pPr>
            <a:r>
              <a:rPr lang="en-GB" dirty="0" smtClean="0">
                <a:solidFill>
                  <a:schemeClr val="tx2"/>
                </a:solidFill>
                <a:latin typeface="Raleway"/>
                <a:ea typeface="Raleway"/>
                <a:cs typeface="Raleway"/>
                <a:sym typeface="Raleway"/>
              </a:rPr>
              <a:t>Hostile Masculinity/Rape Myth Belief</a:t>
            </a:r>
            <a:endParaRPr lang="en-GB" dirty="0">
              <a:solidFill>
                <a:schemeClr val="tx2"/>
              </a:solidFill>
              <a:latin typeface="Raleway"/>
              <a:ea typeface="Raleway"/>
              <a:cs typeface="Raleway"/>
              <a:sym typeface="Raleway"/>
            </a:endParaRPr>
          </a:p>
        </p:txBody>
      </p:sp>
      <p:sp>
        <p:nvSpPr>
          <p:cNvPr id="124" name="Shape 124"/>
          <p:cNvSpPr txBox="1">
            <a:spLocks noGrp="1"/>
          </p:cNvSpPr>
          <p:nvPr>
            <p:ph type="body" idx="1"/>
          </p:nvPr>
        </p:nvSpPr>
        <p:spPr>
          <a:xfrm>
            <a:off x="311700" y="1171599"/>
            <a:ext cx="8520600" cy="2229969"/>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Distrust of women; easily angered by women, “no means yes”; justifies sexual force</a:t>
            </a:r>
          </a:p>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Short term “mating” strategy w/low nurturance</a:t>
            </a:r>
          </a:p>
          <a:p>
            <a:pPr marL="285750" indent="-285750">
              <a:buFont typeface="Arial" panose="020B0604020202020204" pitchFamily="34" charset="0"/>
              <a:buChar char="•"/>
            </a:pPr>
            <a:r>
              <a:rPr lang="en-US" b="1" dirty="0">
                <a:solidFill>
                  <a:schemeClr val="tx2"/>
                </a:solidFill>
                <a:latin typeface="Raleway"/>
                <a:ea typeface="Raleway"/>
                <a:cs typeface="Raleway"/>
                <a:sym typeface="Raleway"/>
              </a:rPr>
              <a:t>Highest levels of sexual assault found in men with high levels of impersonal sex and high hostile masculinity attitudes</a:t>
            </a:r>
          </a:p>
          <a:p>
            <a:pPr lvl="0" rtl="0">
              <a:spcBef>
                <a:spcPts val="0"/>
              </a:spcBef>
            </a:pPr>
            <a:endParaRPr lang="en-US" dirty="0" smtClean="0">
              <a:solidFill>
                <a:schemeClr val="tx1"/>
              </a:solidFill>
              <a:latin typeface="Raleway"/>
              <a:ea typeface="Raleway"/>
              <a:cs typeface="Raleway"/>
              <a:sym typeface="Raleway"/>
            </a:endParaRPr>
          </a:p>
          <a:p>
            <a:pPr marL="285750" lvl="0" indent="-285750" rtl="0">
              <a:spcBef>
                <a:spcPts val="0"/>
              </a:spcBef>
              <a:buFont typeface="Arial" panose="020B0604020202020204" pitchFamily="34" charset="0"/>
              <a:buChar char="•"/>
            </a:pPr>
            <a:endParaRPr lang="en-US" dirty="0" smtClean="0">
              <a:solidFill>
                <a:schemeClr val="tx1"/>
              </a:solidFill>
              <a:latin typeface="Raleway"/>
              <a:ea typeface="Raleway"/>
              <a:cs typeface="Raleway"/>
              <a:sym typeface="Raleway"/>
            </a:endParaRPr>
          </a:p>
          <a:p>
            <a:pPr marL="285750" lvl="0" indent="-285750" rtl="0">
              <a:spcBef>
                <a:spcPts val="0"/>
              </a:spcBef>
              <a:buFont typeface="Arial" panose="020B0604020202020204" pitchFamily="34" charset="0"/>
              <a:buChar char="•"/>
            </a:pPr>
            <a:endParaRPr lang="en-US" dirty="0" smtClean="0">
              <a:solidFill>
                <a:schemeClr val="tx1"/>
              </a:solidFill>
              <a:latin typeface="Raleway"/>
              <a:ea typeface="Raleway"/>
              <a:cs typeface="Raleway"/>
              <a:sym typeface="Raleway"/>
            </a:endParaRPr>
          </a:p>
        </p:txBody>
      </p:sp>
    </p:spTree>
    <p:extLst>
      <p:ext uri="{BB962C8B-B14F-4D97-AF65-F5344CB8AC3E}">
        <p14:creationId xmlns:p14="http://schemas.microsoft.com/office/powerpoint/2010/main" val="4216566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5139532"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Red Flag Indicators</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1949552"/>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Opinions </a:t>
            </a:r>
            <a:r>
              <a:rPr lang="en-US" dirty="0" smtClean="0">
                <a:solidFill>
                  <a:schemeClr val="tx1"/>
                </a:solidFill>
                <a:latin typeface="Raleway"/>
                <a:ea typeface="Raleway"/>
                <a:cs typeface="Raleway"/>
                <a:sym typeface="Raleway"/>
              </a:rPr>
              <a:t>of women suggestion unequal status </a:t>
            </a:r>
          </a:p>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Talks down to others (men and women)</a:t>
            </a:r>
          </a:p>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Promotes sexually dominate male perspective (promiscuous/brags about prowess)</a:t>
            </a:r>
            <a:endParaRPr lang="en-US" dirty="0" smtClean="0">
              <a:solidFill>
                <a:schemeClr val="tx2"/>
              </a:solidFill>
              <a:latin typeface="Raleway"/>
              <a:ea typeface="Raleway"/>
              <a:cs typeface="Raleway"/>
              <a:sym typeface="Raleway"/>
            </a:endParaRPr>
          </a:p>
        </p:txBody>
      </p:sp>
    </p:spTree>
    <p:extLst>
      <p:ext uri="{BB962C8B-B14F-4D97-AF65-F5344CB8AC3E}">
        <p14:creationId xmlns:p14="http://schemas.microsoft.com/office/powerpoint/2010/main" val="1527241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8" y="445025"/>
            <a:ext cx="6881581" cy="613200"/>
          </a:xfrm>
          <a:prstGeom prst="rect">
            <a:avLst/>
          </a:prstGeom>
        </p:spPr>
        <p:txBody>
          <a:bodyPr lIns="91425" tIns="91425" rIns="91425" bIns="91425" anchor="t" anchorCtr="0">
            <a:noAutofit/>
          </a:bodyPr>
          <a:lstStyle/>
          <a:p>
            <a:pPr lvl="0" rtl="0">
              <a:spcBef>
                <a:spcPts val="0"/>
              </a:spcBef>
              <a:buNone/>
            </a:pPr>
            <a:r>
              <a:rPr lang="en-GB" dirty="0" smtClean="0">
                <a:solidFill>
                  <a:schemeClr val="tx2"/>
                </a:solidFill>
                <a:latin typeface="Raleway"/>
                <a:ea typeface="Raleway"/>
                <a:cs typeface="Raleway"/>
                <a:sym typeface="Raleway"/>
              </a:rPr>
              <a:t>Resisting Peer Influence</a:t>
            </a:r>
            <a:endParaRPr lang="en-GB" dirty="0">
              <a:solidFill>
                <a:schemeClr val="tx2"/>
              </a:solidFill>
              <a:latin typeface="Raleway"/>
              <a:ea typeface="Raleway"/>
              <a:cs typeface="Raleway"/>
              <a:sym typeface="Raleway"/>
            </a:endParaRPr>
          </a:p>
        </p:txBody>
      </p:sp>
      <p:sp>
        <p:nvSpPr>
          <p:cNvPr id="124" name="Shape 124"/>
          <p:cNvSpPr txBox="1">
            <a:spLocks noGrp="1"/>
          </p:cNvSpPr>
          <p:nvPr>
            <p:ph type="body" idx="1"/>
          </p:nvPr>
        </p:nvSpPr>
        <p:spPr>
          <a:xfrm>
            <a:off x="311700" y="1171599"/>
            <a:ext cx="8520600" cy="3668625"/>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Heavily influenced and directed by peer coercion</a:t>
            </a:r>
          </a:p>
          <a:p>
            <a:pPr marL="285750" lvl="0" indent="-285750" rtl="0">
              <a:spcBef>
                <a:spcPts val="0"/>
              </a:spcBef>
              <a:buFont typeface="Arial" panose="020B0604020202020204" pitchFamily="34" charset="0"/>
              <a:buChar char="•"/>
            </a:pPr>
            <a:r>
              <a:rPr lang="en-US" dirty="0">
                <a:solidFill>
                  <a:schemeClr val="tx1"/>
                </a:solidFill>
                <a:latin typeface="Raleway"/>
                <a:ea typeface="Raleway"/>
                <a:cs typeface="Raleway"/>
                <a:sym typeface="Raleway"/>
              </a:rPr>
              <a:t>I</a:t>
            </a:r>
            <a:r>
              <a:rPr lang="en-US" dirty="0" smtClean="0">
                <a:solidFill>
                  <a:schemeClr val="tx1"/>
                </a:solidFill>
                <a:latin typeface="Raleway"/>
                <a:ea typeface="Raleway"/>
                <a:cs typeface="Raleway"/>
                <a:sym typeface="Raleway"/>
              </a:rPr>
              <a:t>ncreased risk-taking behaviors through peer coercion</a:t>
            </a:r>
          </a:p>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Increased risk of rape when peer group has “rape supportive” beliefs</a:t>
            </a:r>
          </a:p>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Following others to fit in </a:t>
            </a:r>
          </a:p>
          <a:p>
            <a:pPr marL="285750" lvl="0" indent="-285750" rtl="0">
              <a:spcBef>
                <a:spcPts val="0"/>
              </a:spcBef>
              <a:buFont typeface="Arial" panose="020B0604020202020204" pitchFamily="34" charset="0"/>
              <a:buChar char="•"/>
            </a:pPr>
            <a:endParaRPr lang="en-US" dirty="0" smtClean="0">
              <a:solidFill>
                <a:schemeClr val="tx1"/>
              </a:solidFill>
              <a:latin typeface="Raleway"/>
              <a:ea typeface="Raleway"/>
              <a:cs typeface="Raleway"/>
              <a:sym typeface="Raleway"/>
            </a:endParaRPr>
          </a:p>
          <a:p>
            <a:pPr marL="285750" lvl="0" indent="-285750" rtl="0">
              <a:spcBef>
                <a:spcPts val="0"/>
              </a:spcBef>
              <a:buFont typeface="Arial" panose="020B0604020202020204" pitchFamily="34" charset="0"/>
              <a:buChar char="•"/>
            </a:pPr>
            <a:endParaRPr lang="en-US" dirty="0" smtClean="0">
              <a:solidFill>
                <a:schemeClr val="tx1"/>
              </a:solidFill>
              <a:latin typeface="Raleway"/>
              <a:ea typeface="Raleway"/>
              <a:cs typeface="Raleway"/>
              <a:sym typeface="Raleway"/>
            </a:endParaRPr>
          </a:p>
        </p:txBody>
      </p:sp>
    </p:spTree>
    <p:extLst>
      <p:ext uri="{BB962C8B-B14F-4D97-AF65-F5344CB8AC3E}">
        <p14:creationId xmlns:p14="http://schemas.microsoft.com/office/powerpoint/2010/main" val="2789308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5139532"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Red Flag Indicators</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1949552"/>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Leader or follower? </a:t>
            </a:r>
          </a:p>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Affiliation with risky group: Party </a:t>
            </a:r>
            <a:r>
              <a:rPr lang="en-US" dirty="0">
                <a:solidFill>
                  <a:schemeClr val="tx1"/>
                </a:solidFill>
                <a:latin typeface="Raleway"/>
                <a:ea typeface="Raleway"/>
                <a:cs typeface="Raleway"/>
                <a:sym typeface="Raleway"/>
              </a:rPr>
              <a:t>C</a:t>
            </a:r>
            <a:r>
              <a:rPr lang="en-US" dirty="0" smtClean="0">
                <a:solidFill>
                  <a:schemeClr val="tx1"/>
                </a:solidFill>
                <a:latin typeface="Raleway"/>
                <a:ea typeface="Raleway"/>
                <a:cs typeface="Raleway"/>
                <a:sym typeface="Raleway"/>
              </a:rPr>
              <a:t>ulture, Greek Life, Negative Peer Culture</a:t>
            </a:r>
          </a:p>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Bystander Effect: </a:t>
            </a:r>
            <a:r>
              <a:rPr lang="en-US" dirty="0" smtClean="0">
                <a:solidFill>
                  <a:schemeClr val="tx1"/>
                </a:solidFill>
                <a:latin typeface="Raleway"/>
                <a:ea typeface="Raleway"/>
                <a:cs typeface="Raleway"/>
                <a:sym typeface="Raleway"/>
              </a:rPr>
              <a:t>does not offer assistance to victims when others are present due to diffusion of responsibility</a:t>
            </a:r>
            <a:endParaRPr lang="en-US" dirty="0" smtClean="0">
              <a:solidFill>
                <a:schemeClr val="tx2"/>
              </a:solidFill>
              <a:latin typeface="Raleway"/>
              <a:ea typeface="Raleway"/>
              <a:cs typeface="Raleway"/>
              <a:sym typeface="Raleway"/>
            </a:endParaRPr>
          </a:p>
        </p:txBody>
      </p:sp>
    </p:spTree>
    <p:extLst>
      <p:ext uri="{BB962C8B-B14F-4D97-AF65-F5344CB8AC3E}">
        <p14:creationId xmlns:p14="http://schemas.microsoft.com/office/powerpoint/2010/main" val="2530005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8" y="445025"/>
            <a:ext cx="6881581" cy="613200"/>
          </a:xfrm>
          <a:prstGeom prst="rect">
            <a:avLst/>
          </a:prstGeom>
        </p:spPr>
        <p:txBody>
          <a:bodyPr lIns="91425" tIns="91425" rIns="91425" bIns="91425" anchor="t" anchorCtr="0">
            <a:noAutofit/>
          </a:bodyPr>
          <a:lstStyle/>
          <a:p>
            <a:pPr lvl="0" rtl="0">
              <a:spcBef>
                <a:spcPts val="0"/>
              </a:spcBef>
              <a:buNone/>
            </a:pPr>
            <a:r>
              <a:rPr lang="en-GB" dirty="0" smtClean="0">
                <a:solidFill>
                  <a:schemeClr val="tx2"/>
                </a:solidFill>
                <a:latin typeface="Raleway"/>
                <a:ea typeface="Raleway"/>
                <a:cs typeface="Raleway"/>
                <a:sym typeface="Raleway"/>
              </a:rPr>
              <a:t>Attraction of Sexual Aggression</a:t>
            </a:r>
            <a:endParaRPr lang="en-GB" dirty="0">
              <a:solidFill>
                <a:schemeClr val="tx2"/>
              </a:solidFill>
              <a:latin typeface="Raleway"/>
              <a:ea typeface="Raleway"/>
              <a:cs typeface="Raleway"/>
              <a:sym typeface="Raleway"/>
            </a:endParaRPr>
          </a:p>
        </p:txBody>
      </p:sp>
      <p:sp>
        <p:nvSpPr>
          <p:cNvPr id="124" name="Shape 124"/>
          <p:cNvSpPr txBox="1">
            <a:spLocks noGrp="1"/>
          </p:cNvSpPr>
          <p:nvPr>
            <p:ph type="body" idx="1"/>
          </p:nvPr>
        </p:nvSpPr>
        <p:spPr>
          <a:xfrm>
            <a:off x="311700" y="1171599"/>
            <a:ext cx="8520600" cy="1339953"/>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Belief that aggressing sexually is likely to be sexually arousing </a:t>
            </a:r>
          </a:p>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Belief he would aggress if not for fear of punishment</a:t>
            </a:r>
          </a:p>
          <a:p>
            <a:pPr marL="285750" lvl="0" indent="-285750" rtl="0">
              <a:spcBef>
                <a:spcPts val="0"/>
              </a:spcBef>
              <a:buFont typeface="Arial" panose="020B0604020202020204" pitchFamily="34" charset="0"/>
              <a:buChar char="•"/>
            </a:pPr>
            <a:endParaRPr lang="en-US" dirty="0" smtClean="0">
              <a:solidFill>
                <a:schemeClr val="tx1"/>
              </a:solidFill>
              <a:latin typeface="Raleway"/>
              <a:ea typeface="Raleway"/>
              <a:cs typeface="Raleway"/>
              <a:sym typeface="Raleway"/>
            </a:endParaRPr>
          </a:p>
          <a:p>
            <a:pPr marL="285750" lvl="0" indent="-285750" rtl="0">
              <a:spcBef>
                <a:spcPts val="0"/>
              </a:spcBef>
              <a:buFont typeface="Arial" panose="020B0604020202020204" pitchFamily="34" charset="0"/>
              <a:buChar char="•"/>
            </a:pPr>
            <a:endParaRPr lang="en-US" dirty="0" smtClean="0">
              <a:solidFill>
                <a:schemeClr val="tx1"/>
              </a:solidFill>
              <a:latin typeface="Raleway"/>
              <a:ea typeface="Raleway"/>
              <a:cs typeface="Raleway"/>
              <a:sym typeface="Raleway"/>
            </a:endParaRPr>
          </a:p>
        </p:txBody>
      </p:sp>
    </p:spTree>
    <p:extLst>
      <p:ext uri="{BB962C8B-B14F-4D97-AF65-F5344CB8AC3E}">
        <p14:creationId xmlns:p14="http://schemas.microsoft.com/office/powerpoint/2010/main" val="3769599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5139532"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Red Flag Indicators</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1949552"/>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Expressed belief of male dominance</a:t>
            </a:r>
          </a:p>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Use of disinhibitions: alcohol/drugs</a:t>
            </a:r>
          </a:p>
          <a:p>
            <a:pPr marL="285750" lvl="0" indent="-285750" rtl="0">
              <a:spcBef>
                <a:spcPts val="0"/>
              </a:spcBef>
              <a:buFont typeface="Arial" panose="020B0604020202020204" pitchFamily="34" charset="0"/>
              <a:buChar char="•"/>
            </a:pPr>
            <a:r>
              <a:rPr lang="en-US" dirty="0" smtClean="0">
                <a:solidFill>
                  <a:schemeClr val="tx1"/>
                </a:solidFill>
                <a:latin typeface="Raleway"/>
                <a:ea typeface="Raleway"/>
                <a:cs typeface="Raleway"/>
                <a:sym typeface="Raleway"/>
              </a:rPr>
              <a:t>Elevated use of pornography</a:t>
            </a:r>
          </a:p>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Sexualized “locker room” talk</a:t>
            </a:r>
          </a:p>
        </p:txBody>
      </p:sp>
    </p:spTree>
    <p:extLst>
      <p:ext uri="{BB962C8B-B14F-4D97-AF65-F5344CB8AC3E}">
        <p14:creationId xmlns:p14="http://schemas.microsoft.com/office/powerpoint/2010/main" val="3985406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90249" y="526350"/>
            <a:ext cx="8302059" cy="4090800"/>
          </a:xfrm>
          <a:prstGeom prst="rect">
            <a:avLst/>
          </a:prstGeom>
        </p:spPr>
        <p:txBody>
          <a:bodyPr lIns="91425" tIns="91425" rIns="91425" bIns="91425" anchor="ctr" anchorCtr="0">
            <a:noAutofit/>
          </a:bodyPr>
          <a:lstStyle/>
          <a:p>
            <a:pPr lvl="0" rtl="0">
              <a:spcBef>
                <a:spcPts val="0"/>
              </a:spcBef>
              <a:buNone/>
            </a:pPr>
            <a:r>
              <a:rPr lang="en-GB" sz="4000" dirty="0" smtClean="0">
                <a:solidFill>
                  <a:schemeClr val="tx2"/>
                </a:solidFill>
                <a:latin typeface="Raleway"/>
                <a:ea typeface="Raleway"/>
                <a:cs typeface="Raleway"/>
                <a:sym typeface="Raleway"/>
              </a:rPr>
              <a:t>Putting it all together: </a:t>
            </a:r>
            <a:r>
              <a:rPr lang="en-GB" sz="4000" dirty="0" smtClean="0">
                <a:solidFill>
                  <a:schemeClr val="lt1"/>
                </a:solidFill>
                <a:latin typeface="Raleway"/>
                <a:ea typeface="Raleway"/>
                <a:cs typeface="Raleway"/>
                <a:sym typeface="Raleway"/>
              </a:rPr>
              <a:t/>
            </a:r>
            <a:br>
              <a:rPr lang="en-GB" sz="4000" dirty="0" smtClean="0">
                <a:solidFill>
                  <a:schemeClr val="lt1"/>
                </a:solidFill>
                <a:latin typeface="Raleway"/>
                <a:ea typeface="Raleway"/>
                <a:cs typeface="Raleway"/>
                <a:sym typeface="Raleway"/>
              </a:rPr>
            </a:br>
            <a:r>
              <a:rPr lang="en-GB" sz="4000" dirty="0" smtClean="0">
                <a:solidFill>
                  <a:schemeClr val="lt1"/>
                </a:solidFill>
                <a:latin typeface="Raleway"/>
                <a:ea typeface="Raleway"/>
                <a:cs typeface="Raleway"/>
                <a:sym typeface="Raleway"/>
              </a:rPr>
              <a:t>Power Assertive Rapist Typology</a:t>
            </a:r>
            <a:endParaRPr lang="en-GB" sz="4000" dirty="0">
              <a:solidFill>
                <a:schemeClr val="lt1"/>
              </a:solidFill>
              <a:latin typeface="Raleway"/>
              <a:ea typeface="Raleway"/>
              <a:cs typeface="Raleway"/>
              <a:sym typeface="Raleway"/>
            </a:endParaRPr>
          </a:p>
        </p:txBody>
      </p:sp>
    </p:spTree>
    <p:extLst>
      <p:ext uri="{BB962C8B-B14F-4D97-AF65-F5344CB8AC3E}">
        <p14:creationId xmlns:p14="http://schemas.microsoft.com/office/powerpoint/2010/main" val="2924564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8" y="445025"/>
            <a:ext cx="8196507"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Power Assertive Rapist or “Entitled Rapist”</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1949552"/>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dirty="0" smtClean="0">
                <a:solidFill>
                  <a:schemeClr val="tx2"/>
                </a:solidFill>
                <a:latin typeface="Raleway"/>
                <a:ea typeface="Raleway"/>
                <a:cs typeface="Raleway"/>
                <a:sym typeface="Raleway"/>
              </a:rPr>
              <a:t>Higher number of college based offenders</a:t>
            </a:r>
          </a:p>
          <a:p>
            <a:pPr marL="285750" lvl="0" indent="-285750" rtl="0">
              <a:spcBef>
                <a:spcPts val="0"/>
              </a:spcBef>
              <a:buFont typeface="Arial" panose="020B0604020202020204" pitchFamily="34" charset="0"/>
              <a:buChar char="•"/>
            </a:pPr>
            <a:r>
              <a:rPr lang="en-US" dirty="0" smtClean="0">
                <a:solidFill>
                  <a:schemeClr val="tx2"/>
                </a:solidFill>
                <a:latin typeface="Raleway"/>
                <a:ea typeface="Raleway"/>
                <a:cs typeface="Raleway"/>
                <a:sym typeface="Raleway"/>
              </a:rPr>
              <a:t>Motivation is to prove virility and power</a:t>
            </a:r>
          </a:p>
          <a:p>
            <a:pPr marL="285750" lvl="0" indent="-285750" rtl="0">
              <a:spcBef>
                <a:spcPts val="0"/>
              </a:spcBef>
              <a:buFont typeface="Arial" panose="020B0604020202020204" pitchFamily="34" charset="0"/>
              <a:buChar char="•"/>
            </a:pPr>
            <a:r>
              <a:rPr lang="en-US" dirty="0" smtClean="0">
                <a:solidFill>
                  <a:schemeClr val="tx2"/>
                </a:solidFill>
                <a:latin typeface="Raleway"/>
                <a:ea typeface="Raleway"/>
                <a:cs typeface="Raleway"/>
                <a:sym typeface="Raleway"/>
              </a:rPr>
              <a:t>Typically short pre-exposure to the victim</a:t>
            </a:r>
          </a:p>
        </p:txBody>
      </p:sp>
    </p:spTree>
    <p:extLst>
      <p:ext uri="{BB962C8B-B14F-4D97-AF65-F5344CB8AC3E}">
        <p14:creationId xmlns:p14="http://schemas.microsoft.com/office/powerpoint/2010/main" val="701233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78195" y="200023"/>
            <a:ext cx="4200924" cy="4695065"/>
          </a:xfrm>
          <a:prstGeom prst="rect">
            <a:avLst/>
          </a:prstGeom>
        </p:spPr>
        <p:txBody>
          <a:bodyPr lIns="91425" tIns="91425" rIns="91425" bIns="91425" anchor="b" anchorCtr="0">
            <a:noAutofit/>
          </a:bodyPr>
          <a:lstStyle/>
          <a:p>
            <a:pPr lvl="0" algn="l"/>
            <a:r>
              <a:rPr lang="en-GB" sz="1800" dirty="0" smtClean="0">
                <a:latin typeface="Raleway"/>
                <a:ea typeface="Raleway"/>
                <a:cs typeface="Raleway"/>
                <a:sym typeface="Raleway"/>
              </a:rPr>
              <a:t>May have criminal </a:t>
            </a:r>
            <a:r>
              <a:rPr lang="en-GB" sz="1800" dirty="0" smtClean="0">
                <a:solidFill>
                  <a:schemeClr val="lt2"/>
                </a:solidFill>
                <a:latin typeface="Raleway"/>
                <a:ea typeface="Raleway"/>
                <a:cs typeface="Raleway"/>
                <a:sym typeface="Raleway"/>
              </a:rPr>
              <a:t>history of aggression</a:t>
            </a:r>
            <a:br>
              <a:rPr lang="en-GB" sz="1800" dirty="0" smtClean="0">
                <a:solidFill>
                  <a:schemeClr val="lt2"/>
                </a:solidFill>
                <a:latin typeface="Raleway"/>
                <a:ea typeface="Raleway"/>
                <a:cs typeface="Raleway"/>
                <a:sym typeface="Raleway"/>
              </a:rPr>
            </a:br>
            <a:r>
              <a:rPr lang="en-GB" sz="1800" dirty="0" smtClean="0">
                <a:solidFill>
                  <a:schemeClr val="lt2"/>
                </a:solidFill>
                <a:latin typeface="Raleway"/>
                <a:ea typeface="Raleway"/>
                <a:cs typeface="Raleway"/>
                <a:sym typeface="Raleway"/>
              </a:rPr>
              <a:t/>
            </a:r>
            <a:br>
              <a:rPr lang="en-GB" sz="1800" dirty="0" smtClean="0">
                <a:solidFill>
                  <a:schemeClr val="lt2"/>
                </a:solidFill>
                <a:latin typeface="Raleway"/>
                <a:ea typeface="Raleway"/>
                <a:cs typeface="Raleway"/>
                <a:sym typeface="Raleway"/>
              </a:rPr>
            </a:br>
            <a:r>
              <a:rPr lang="en-GB" sz="1800" dirty="0" smtClean="0">
                <a:latin typeface="Raleway"/>
                <a:ea typeface="Raleway"/>
                <a:cs typeface="Raleway"/>
                <a:sym typeface="Raleway"/>
              </a:rPr>
              <a:t>Used abusive language/obscenities towards victim</a:t>
            </a:r>
            <a:br>
              <a:rPr lang="en-GB" sz="1800" dirty="0" smtClean="0">
                <a:latin typeface="Raleway"/>
                <a:ea typeface="Raleway"/>
                <a:cs typeface="Raleway"/>
                <a:sym typeface="Raleway"/>
              </a:rPr>
            </a:br>
            <a:r>
              <a:rPr lang="en-GB" sz="1800" dirty="0" smtClean="0">
                <a:latin typeface="Raleway"/>
                <a:ea typeface="Raleway"/>
                <a:cs typeface="Raleway"/>
                <a:sym typeface="Raleway"/>
              </a:rPr>
              <a:t/>
            </a:r>
            <a:br>
              <a:rPr lang="en-GB" sz="1800" dirty="0" smtClean="0">
                <a:latin typeface="Raleway"/>
                <a:ea typeface="Raleway"/>
                <a:cs typeface="Raleway"/>
                <a:sym typeface="Raleway"/>
              </a:rPr>
            </a:br>
            <a:r>
              <a:rPr lang="en-GB" sz="1800" dirty="0" smtClean="0">
                <a:latin typeface="Raleway"/>
                <a:ea typeface="Raleway"/>
                <a:cs typeface="Raleway"/>
                <a:sym typeface="Raleway"/>
              </a:rPr>
              <a:t>Moderate force/no pre-planning</a:t>
            </a:r>
            <a:br>
              <a:rPr lang="en-GB" sz="1800" dirty="0" smtClean="0">
                <a:latin typeface="Raleway"/>
                <a:ea typeface="Raleway"/>
                <a:cs typeface="Raleway"/>
                <a:sym typeface="Raleway"/>
              </a:rPr>
            </a:br>
            <a:r>
              <a:rPr lang="en-GB" sz="1800" dirty="0" smtClean="0">
                <a:latin typeface="Raleway"/>
                <a:ea typeface="Raleway"/>
                <a:cs typeface="Raleway"/>
                <a:sym typeface="Raleway"/>
              </a:rPr>
              <a:t/>
            </a:r>
            <a:br>
              <a:rPr lang="en-GB" sz="1800" dirty="0" smtClean="0">
                <a:latin typeface="Raleway"/>
                <a:ea typeface="Raleway"/>
                <a:cs typeface="Raleway"/>
                <a:sym typeface="Raleway"/>
              </a:rPr>
            </a:br>
            <a:r>
              <a:rPr lang="en-GB" sz="1800" dirty="0" smtClean="0">
                <a:latin typeface="Raleway"/>
                <a:ea typeface="Raleway"/>
                <a:cs typeface="Raleway"/>
                <a:sym typeface="Raleway"/>
              </a:rPr>
              <a:t>Assaults are typically NOT in personal residence</a:t>
            </a:r>
            <a:br>
              <a:rPr lang="en-GB" sz="1800" dirty="0" smtClean="0">
                <a:latin typeface="Raleway"/>
                <a:ea typeface="Raleway"/>
                <a:cs typeface="Raleway"/>
                <a:sym typeface="Raleway"/>
              </a:rPr>
            </a:br>
            <a:r>
              <a:rPr lang="en-GB" sz="1800" dirty="0">
                <a:latin typeface="Raleway"/>
                <a:ea typeface="Raleway"/>
                <a:cs typeface="Raleway"/>
                <a:sym typeface="Raleway"/>
              </a:rPr>
              <a:t/>
            </a:r>
            <a:br>
              <a:rPr lang="en-GB" sz="1800" dirty="0">
                <a:latin typeface="Raleway"/>
                <a:ea typeface="Raleway"/>
                <a:cs typeface="Raleway"/>
                <a:sym typeface="Raleway"/>
              </a:rPr>
            </a:br>
            <a:r>
              <a:rPr lang="en-GB" sz="1800" dirty="0" smtClean="0">
                <a:latin typeface="Raleway"/>
                <a:ea typeface="Raleway"/>
                <a:cs typeface="Raleway"/>
                <a:sym typeface="Raleway"/>
              </a:rPr>
              <a:t>Multiple victims/episodic</a:t>
            </a:r>
            <a:br>
              <a:rPr lang="en-GB" sz="1800" dirty="0" smtClean="0">
                <a:latin typeface="Raleway"/>
                <a:ea typeface="Raleway"/>
                <a:cs typeface="Raleway"/>
                <a:sym typeface="Raleway"/>
              </a:rPr>
            </a:br>
            <a:r>
              <a:rPr lang="en-GB" sz="1800" dirty="0" smtClean="0">
                <a:latin typeface="Raleway"/>
                <a:ea typeface="Raleway"/>
                <a:cs typeface="Raleway"/>
                <a:sym typeface="Raleway"/>
              </a:rPr>
              <a:t/>
            </a:r>
            <a:br>
              <a:rPr lang="en-GB" sz="1800" dirty="0" smtClean="0">
                <a:latin typeface="Raleway"/>
                <a:ea typeface="Raleway"/>
                <a:cs typeface="Raleway"/>
                <a:sym typeface="Raleway"/>
              </a:rPr>
            </a:br>
            <a:r>
              <a:rPr lang="en-GB" sz="1800" dirty="0" smtClean="0">
                <a:latin typeface="Raleway"/>
                <a:ea typeface="Raleway"/>
                <a:cs typeface="Raleway"/>
                <a:sym typeface="Raleway"/>
              </a:rPr>
              <a:t>Hyper-masculine persona (internal/external)</a:t>
            </a:r>
            <a:r>
              <a:rPr lang="en-GB" sz="1800" dirty="0" smtClean="0">
                <a:solidFill>
                  <a:schemeClr val="lt2"/>
                </a:solidFill>
                <a:latin typeface="Raleway"/>
                <a:ea typeface="Raleway"/>
                <a:cs typeface="Raleway"/>
                <a:sym typeface="Raleway"/>
              </a:rPr>
              <a:t/>
            </a:r>
            <a:br>
              <a:rPr lang="en-GB" sz="1800" dirty="0" smtClean="0">
                <a:solidFill>
                  <a:schemeClr val="lt2"/>
                </a:solidFill>
                <a:latin typeface="Raleway"/>
                <a:ea typeface="Raleway"/>
                <a:cs typeface="Raleway"/>
                <a:sym typeface="Raleway"/>
              </a:rPr>
            </a:br>
            <a:endParaRPr lang="en-GB" sz="1800" dirty="0">
              <a:solidFill>
                <a:schemeClr val="lt2"/>
              </a:solidFill>
              <a:latin typeface="Raleway"/>
              <a:ea typeface="Raleway"/>
              <a:cs typeface="Raleway"/>
              <a:sym typeface="Raleway"/>
            </a:endParaRPr>
          </a:p>
        </p:txBody>
      </p:sp>
      <p:sp>
        <p:nvSpPr>
          <p:cNvPr id="5" name="Shape 136"/>
          <p:cNvSpPr txBox="1">
            <a:spLocks/>
          </p:cNvSpPr>
          <p:nvPr/>
        </p:nvSpPr>
        <p:spPr>
          <a:xfrm>
            <a:off x="4837626" y="97537"/>
            <a:ext cx="4087091" cy="479755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ct val="100000"/>
              <a:buFont typeface="Old Standard TT"/>
              <a:buNone/>
              <a:defRPr sz="4200" b="0" i="0" u="none" strike="noStrike" cap="none">
                <a:solidFill>
                  <a:schemeClr val="lt2"/>
                </a:solidFill>
                <a:latin typeface="Old Standard TT"/>
                <a:ea typeface="Old Standard TT"/>
                <a:cs typeface="Old Standard TT"/>
                <a:sym typeface="Old Standard TT"/>
              </a:defRPr>
            </a:lvl1pPr>
            <a:lvl2pPr lvl="1"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2pPr>
            <a:lvl3pPr lvl="2"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3pPr>
            <a:lvl4pPr lvl="3"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4pPr>
            <a:lvl5pPr lvl="4"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5pPr>
            <a:lvl6pPr lvl="5"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6pPr>
            <a:lvl7pPr lvl="6"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7pPr>
            <a:lvl8pPr lvl="7"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8pPr>
            <a:lvl9pPr lvl="8"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9pPr>
          </a:lstStyle>
          <a:p>
            <a:pPr marL="342900" indent="-342900" algn="l">
              <a:buFont typeface="Arial" panose="020B0604020202020204" pitchFamily="34" charset="0"/>
              <a:buChar char="•"/>
            </a:pPr>
            <a:endParaRPr lang="en-US" sz="2800" dirty="0" smtClean="0">
              <a:solidFill>
                <a:schemeClr val="bg1"/>
              </a:solidFill>
              <a:latin typeface="Raleway"/>
              <a:ea typeface="Raleway"/>
              <a:cs typeface="Raleway"/>
              <a:sym typeface="Raleway"/>
            </a:endParaRPr>
          </a:p>
          <a:p>
            <a:pPr marL="342900" lvl="1" indent="-342900" algn="l">
              <a:buFont typeface="Arial" panose="020B0604020202020204" pitchFamily="34" charset="0"/>
              <a:buChar char="•"/>
            </a:pPr>
            <a:endParaRPr lang="en-US" sz="2000" dirty="0" smtClean="0">
              <a:solidFill>
                <a:schemeClr val="bg1"/>
              </a:solidFill>
              <a:latin typeface="Raleway" panose="020B0604020202020204" charset="0"/>
            </a:endParaRPr>
          </a:p>
          <a:p>
            <a:pPr marL="342900" lvl="1" indent="-342900" algn="l">
              <a:buFont typeface="Arial" panose="020B0604020202020204" pitchFamily="34" charset="0"/>
              <a:buChar char="•"/>
            </a:pPr>
            <a:endParaRPr lang="en-US" sz="20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rPr>
              <a:t>Delayed orgasm/lower DNA rates at the scene</a:t>
            </a:r>
          </a:p>
          <a:p>
            <a:pPr marL="342900" lvl="1" indent="-342900" algn="l">
              <a:buFont typeface="Arial" panose="020B0604020202020204" pitchFamily="34" charset="0"/>
              <a:buChar char="•"/>
            </a:pPr>
            <a:endParaRPr lang="en-US" sz="18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rPr>
              <a:t>Self-centered/control issues</a:t>
            </a:r>
          </a:p>
          <a:p>
            <a:pPr marL="342900" lvl="1" indent="-342900" algn="l">
              <a:buFont typeface="Arial" panose="020B0604020202020204" pitchFamily="34" charset="0"/>
              <a:buChar char="•"/>
            </a:pPr>
            <a:endParaRPr lang="en-US" sz="18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rPr>
              <a:t>Utilizes bars/parties for access</a:t>
            </a:r>
          </a:p>
          <a:p>
            <a:pPr marL="342900" lvl="1" indent="-342900" algn="l">
              <a:buFont typeface="Arial" panose="020B0604020202020204" pitchFamily="34" charset="0"/>
              <a:buChar char="•"/>
            </a:pPr>
            <a:endParaRPr lang="en-US" sz="18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rPr>
              <a:t>History of conflict with women</a:t>
            </a:r>
          </a:p>
          <a:p>
            <a:pPr marL="342900" lvl="1" indent="-342900" algn="l">
              <a:buFont typeface="Arial" panose="020B0604020202020204" pitchFamily="34" charset="0"/>
              <a:buChar char="•"/>
            </a:pPr>
            <a:endParaRPr lang="en-US" sz="18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rPr>
              <a:t>Higher rates of physical abuse as child</a:t>
            </a:r>
          </a:p>
          <a:p>
            <a:pPr marL="342900" lvl="1" indent="-342900" algn="l">
              <a:buFont typeface="Arial" panose="020B0604020202020204" pitchFamily="34" charset="0"/>
              <a:buChar char="•"/>
            </a:pPr>
            <a:endParaRPr lang="en-US" sz="18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rPr>
              <a:t>Has consenting sex partner</a:t>
            </a:r>
          </a:p>
          <a:p>
            <a:pPr marL="342900" lvl="1" indent="-342900" algn="l">
              <a:buFont typeface="Arial" panose="020B0604020202020204" pitchFamily="34" charset="0"/>
              <a:buChar char="•"/>
            </a:pPr>
            <a:endParaRPr lang="en-US" sz="1800" dirty="0" smtClean="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rPr>
              <a:t>Athletic, has “masculine” job</a:t>
            </a:r>
            <a:endParaRPr lang="en-US" sz="1800" dirty="0">
              <a:solidFill>
                <a:schemeClr val="bg1"/>
              </a:solidFill>
              <a:latin typeface="Raleway" panose="020B0604020202020204" charset="0"/>
            </a:endParaRPr>
          </a:p>
          <a:p>
            <a:pPr algn="l"/>
            <a:endParaRPr lang="en-GB" sz="2400" dirty="0">
              <a:latin typeface="Raleway"/>
              <a:ea typeface="Raleway"/>
              <a:cs typeface="Raleway"/>
              <a:sym typeface="Raleway"/>
            </a:endParaRPr>
          </a:p>
        </p:txBody>
      </p:sp>
    </p:spTree>
    <p:extLst>
      <p:ext uri="{BB962C8B-B14F-4D97-AF65-F5344CB8AC3E}">
        <p14:creationId xmlns:p14="http://schemas.microsoft.com/office/powerpoint/2010/main" val="1363115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6" name="Shape 115"/>
          <p:cNvSpPr txBox="1">
            <a:spLocks noGrp="1"/>
          </p:cNvSpPr>
          <p:nvPr>
            <p:ph type="title"/>
          </p:nvPr>
        </p:nvSpPr>
        <p:spPr>
          <a:xfrm>
            <a:off x="1501285" y="591943"/>
            <a:ext cx="5470870" cy="776700"/>
          </a:xfrm>
          <a:prstGeom prst="rect">
            <a:avLst/>
          </a:prstGeom>
        </p:spPr>
        <p:txBody>
          <a:bodyPr lIns="91425" tIns="91425" rIns="91425" bIns="91425" anchor="t" anchorCtr="0">
            <a:noAutofit/>
          </a:bodyPr>
          <a:lstStyle/>
          <a:p>
            <a:pPr lvl="0" algn="ctr" rtl="0">
              <a:spcBef>
                <a:spcPts val="0"/>
              </a:spcBef>
              <a:buNone/>
            </a:pPr>
            <a:r>
              <a:rPr lang="en-GB" sz="3600" dirty="0" smtClean="0">
                <a:solidFill>
                  <a:schemeClr val="lt2"/>
                </a:solidFill>
                <a:latin typeface="Calibri"/>
                <a:ea typeface="Calibri"/>
                <a:cs typeface="Calibri"/>
                <a:sym typeface="Calibri"/>
              </a:rPr>
              <a:t>Core Distinctions</a:t>
            </a:r>
            <a:endParaRPr lang="en-GB" sz="3600" dirty="0">
              <a:solidFill>
                <a:schemeClr val="lt2"/>
              </a:solidFill>
              <a:latin typeface="Calibri"/>
              <a:ea typeface="Calibri"/>
              <a:cs typeface="Calibri"/>
              <a:sym typeface="Calibri"/>
            </a:endParaRPr>
          </a:p>
        </p:txBody>
      </p:sp>
      <p:sp>
        <p:nvSpPr>
          <p:cNvPr id="7" name="Shape 116"/>
          <p:cNvSpPr txBox="1">
            <a:spLocks noGrp="1"/>
          </p:cNvSpPr>
          <p:nvPr>
            <p:ph type="body" idx="1"/>
          </p:nvPr>
        </p:nvSpPr>
        <p:spPr>
          <a:xfrm>
            <a:off x="850287" y="1368643"/>
            <a:ext cx="6772866" cy="3052008"/>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GB" sz="2400" b="1" i="1" dirty="0" smtClean="0">
                <a:latin typeface="Calibri"/>
                <a:ea typeface="Calibri"/>
                <a:cs typeface="Calibri"/>
                <a:sym typeface="Calibri"/>
              </a:rPr>
              <a:t>Rapist and Child Molester</a:t>
            </a:r>
          </a:p>
          <a:p>
            <a:pPr lvl="0" algn="ctr" rtl="0">
              <a:lnSpc>
                <a:spcPct val="100000"/>
              </a:lnSpc>
              <a:spcBef>
                <a:spcPts val="0"/>
              </a:spcBef>
              <a:spcAft>
                <a:spcPts val="0"/>
              </a:spcAft>
              <a:buNone/>
            </a:pPr>
            <a:endParaRPr lang="en-GB" sz="2400" b="1" i="1" dirty="0" smtClean="0">
              <a:latin typeface="Calibri"/>
              <a:ea typeface="Calibri"/>
              <a:cs typeface="Calibri"/>
              <a:sym typeface="Calibri"/>
            </a:endParaRPr>
          </a:p>
          <a:p>
            <a:pPr lvl="0" algn="ctr" rtl="0">
              <a:lnSpc>
                <a:spcPct val="100000"/>
              </a:lnSpc>
              <a:spcBef>
                <a:spcPts val="0"/>
              </a:spcBef>
              <a:spcAft>
                <a:spcPts val="0"/>
              </a:spcAft>
              <a:buNone/>
            </a:pPr>
            <a:r>
              <a:rPr lang="en-GB" sz="2400" b="1" i="1" dirty="0" smtClean="0">
                <a:latin typeface="Calibri"/>
                <a:ea typeface="Calibri"/>
                <a:cs typeface="Calibri"/>
                <a:sym typeface="Calibri"/>
              </a:rPr>
              <a:t>Male and Female Offender</a:t>
            </a:r>
          </a:p>
          <a:p>
            <a:pPr lvl="0" algn="ctr" rtl="0">
              <a:lnSpc>
                <a:spcPct val="100000"/>
              </a:lnSpc>
              <a:spcBef>
                <a:spcPts val="0"/>
              </a:spcBef>
              <a:spcAft>
                <a:spcPts val="0"/>
              </a:spcAft>
              <a:buNone/>
            </a:pPr>
            <a:endParaRPr lang="en-GB" sz="2400" b="1" i="1" dirty="0" smtClean="0">
              <a:latin typeface="Calibri"/>
              <a:ea typeface="Calibri"/>
              <a:cs typeface="Calibri"/>
              <a:sym typeface="Calibri"/>
            </a:endParaRPr>
          </a:p>
          <a:p>
            <a:pPr lvl="0" algn="ctr" rtl="0">
              <a:lnSpc>
                <a:spcPct val="100000"/>
              </a:lnSpc>
              <a:spcBef>
                <a:spcPts val="0"/>
              </a:spcBef>
              <a:spcAft>
                <a:spcPts val="0"/>
              </a:spcAft>
              <a:buNone/>
            </a:pPr>
            <a:r>
              <a:rPr lang="en-GB" sz="2400" b="1" i="1" dirty="0" smtClean="0">
                <a:latin typeface="Calibri"/>
                <a:ea typeface="Calibri"/>
                <a:cs typeface="Calibri"/>
                <a:sym typeface="Calibri"/>
              </a:rPr>
              <a:t>Adults and Juveniles</a:t>
            </a:r>
          </a:p>
          <a:p>
            <a:pPr lvl="0" algn="ctr" rtl="0">
              <a:lnSpc>
                <a:spcPct val="100000"/>
              </a:lnSpc>
              <a:spcBef>
                <a:spcPts val="0"/>
              </a:spcBef>
              <a:spcAft>
                <a:spcPts val="0"/>
              </a:spcAft>
              <a:buNone/>
            </a:pPr>
            <a:endParaRPr lang="en-GB" sz="2400" b="1" i="1" dirty="0" smtClean="0">
              <a:latin typeface="Calibri"/>
              <a:ea typeface="Calibri"/>
              <a:cs typeface="Calibri"/>
              <a:sym typeface="Calibri"/>
            </a:endParaRPr>
          </a:p>
          <a:p>
            <a:pPr lvl="0" algn="ctr" rtl="0">
              <a:lnSpc>
                <a:spcPct val="100000"/>
              </a:lnSpc>
              <a:spcBef>
                <a:spcPts val="0"/>
              </a:spcBef>
              <a:spcAft>
                <a:spcPts val="0"/>
              </a:spcAft>
              <a:buNone/>
            </a:pPr>
            <a:r>
              <a:rPr lang="en-GB" sz="2400" b="1" i="1" dirty="0" smtClean="0">
                <a:latin typeface="Calibri"/>
                <a:ea typeface="Calibri"/>
                <a:cs typeface="Calibri"/>
                <a:sym typeface="Calibri"/>
              </a:rPr>
              <a:t>Physical and Cyber Assaults</a:t>
            </a:r>
          </a:p>
        </p:txBody>
      </p:sp>
    </p:spTree>
    <p:extLst>
      <p:ext uri="{BB962C8B-B14F-4D97-AF65-F5344CB8AC3E}">
        <p14:creationId xmlns:p14="http://schemas.microsoft.com/office/powerpoint/2010/main" val="3187912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90249" y="526350"/>
            <a:ext cx="8302059" cy="4090800"/>
          </a:xfrm>
          <a:prstGeom prst="rect">
            <a:avLst/>
          </a:prstGeom>
        </p:spPr>
        <p:txBody>
          <a:bodyPr lIns="91425" tIns="91425" rIns="91425" bIns="91425" anchor="ctr" anchorCtr="0">
            <a:noAutofit/>
          </a:bodyPr>
          <a:lstStyle/>
          <a:p>
            <a:pPr lvl="0" rtl="0">
              <a:spcBef>
                <a:spcPts val="0"/>
              </a:spcBef>
              <a:buNone/>
            </a:pPr>
            <a:r>
              <a:rPr lang="en-GB" sz="4000" dirty="0" smtClean="0">
                <a:solidFill>
                  <a:schemeClr val="tx2"/>
                </a:solidFill>
                <a:latin typeface="Raleway"/>
                <a:ea typeface="Raleway"/>
                <a:cs typeface="Raleway"/>
                <a:sym typeface="Raleway"/>
              </a:rPr>
              <a:t>Alternative Offender: </a:t>
            </a:r>
            <a:r>
              <a:rPr lang="en-GB" sz="4000" dirty="0" smtClean="0">
                <a:solidFill>
                  <a:schemeClr val="lt1"/>
                </a:solidFill>
                <a:latin typeface="Raleway"/>
                <a:ea typeface="Raleway"/>
                <a:cs typeface="Raleway"/>
                <a:sym typeface="Raleway"/>
              </a:rPr>
              <a:t/>
            </a:r>
            <a:br>
              <a:rPr lang="en-GB" sz="4000" dirty="0" smtClean="0">
                <a:solidFill>
                  <a:schemeClr val="lt1"/>
                </a:solidFill>
                <a:latin typeface="Raleway"/>
                <a:ea typeface="Raleway"/>
                <a:cs typeface="Raleway"/>
                <a:sym typeface="Raleway"/>
              </a:rPr>
            </a:br>
            <a:r>
              <a:rPr lang="en-GB" sz="4000" dirty="0" smtClean="0">
                <a:solidFill>
                  <a:schemeClr val="lt1"/>
                </a:solidFill>
                <a:latin typeface="Raleway"/>
                <a:ea typeface="Raleway"/>
                <a:cs typeface="Raleway"/>
                <a:sym typeface="Raleway"/>
              </a:rPr>
              <a:t>Power Reassurance Rapist Typology</a:t>
            </a:r>
            <a:endParaRPr lang="en-GB" sz="4000" dirty="0">
              <a:solidFill>
                <a:schemeClr val="lt1"/>
              </a:solidFill>
              <a:latin typeface="Raleway"/>
              <a:ea typeface="Raleway"/>
              <a:cs typeface="Raleway"/>
              <a:sym typeface="Raleway"/>
            </a:endParaRPr>
          </a:p>
        </p:txBody>
      </p:sp>
    </p:spTree>
    <p:extLst>
      <p:ext uri="{BB962C8B-B14F-4D97-AF65-F5344CB8AC3E}">
        <p14:creationId xmlns:p14="http://schemas.microsoft.com/office/powerpoint/2010/main" val="1566329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8" y="445025"/>
            <a:ext cx="8467971" cy="613200"/>
          </a:xfrm>
          <a:prstGeom prst="rect">
            <a:avLst/>
          </a:prstGeom>
        </p:spPr>
        <p:txBody>
          <a:bodyPr lIns="91425" tIns="91425" rIns="91425" bIns="91425" anchor="t" anchorCtr="0">
            <a:noAutofit/>
          </a:bodyPr>
          <a:lstStyle/>
          <a:p>
            <a:pPr lvl="0" rtl="0">
              <a:spcBef>
                <a:spcPts val="0"/>
              </a:spcBef>
              <a:buNone/>
            </a:pPr>
            <a:r>
              <a:rPr lang="en-GB" sz="2800" dirty="0" smtClean="0">
                <a:latin typeface="Raleway"/>
                <a:ea typeface="Raleway"/>
                <a:cs typeface="Raleway"/>
                <a:sym typeface="Raleway"/>
              </a:rPr>
              <a:t>Power Reassurance Rapist or “Gentleman Rapist”</a:t>
            </a:r>
            <a:endParaRPr lang="en-GB" sz="2800"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1949552"/>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dirty="0" smtClean="0">
                <a:solidFill>
                  <a:schemeClr val="tx2"/>
                </a:solidFill>
                <a:latin typeface="Raleway"/>
                <a:ea typeface="Raleway"/>
                <a:cs typeface="Raleway"/>
                <a:sym typeface="Raleway"/>
              </a:rPr>
              <a:t>Insecure, low self-esteem, feel inadequate</a:t>
            </a:r>
          </a:p>
          <a:p>
            <a:pPr marL="285750" lvl="0" indent="-285750" rtl="0">
              <a:spcBef>
                <a:spcPts val="0"/>
              </a:spcBef>
              <a:buFont typeface="Arial" panose="020B0604020202020204" pitchFamily="34" charset="0"/>
              <a:buChar char="•"/>
            </a:pPr>
            <a:r>
              <a:rPr lang="en-US" dirty="0" smtClean="0">
                <a:solidFill>
                  <a:schemeClr val="tx2"/>
                </a:solidFill>
                <a:latin typeface="Raleway"/>
                <a:ea typeface="Raleway"/>
                <a:cs typeface="Raleway"/>
                <a:sym typeface="Raleway"/>
              </a:rPr>
              <a:t>Motivation is to restore his self-confidence</a:t>
            </a:r>
          </a:p>
          <a:p>
            <a:pPr marL="285750" lvl="0" indent="-285750" rtl="0">
              <a:spcBef>
                <a:spcPts val="0"/>
              </a:spcBef>
              <a:buFont typeface="Arial" panose="020B0604020202020204" pitchFamily="34" charset="0"/>
              <a:buChar char="•"/>
            </a:pPr>
            <a:r>
              <a:rPr lang="en-US" dirty="0" smtClean="0">
                <a:solidFill>
                  <a:schemeClr val="tx2"/>
                </a:solidFill>
                <a:latin typeface="Raleway"/>
                <a:ea typeface="Raleway"/>
                <a:cs typeface="Raleway"/>
                <a:sym typeface="Raleway"/>
              </a:rPr>
              <a:t>Claims consent or convinces himself of consent</a:t>
            </a:r>
          </a:p>
          <a:p>
            <a:pPr marL="285750" lvl="0" indent="-285750" rtl="0">
              <a:spcBef>
                <a:spcPts val="0"/>
              </a:spcBef>
              <a:buFont typeface="Arial" panose="020B0604020202020204" pitchFamily="34" charset="0"/>
              <a:buChar char="•"/>
            </a:pPr>
            <a:r>
              <a:rPr lang="en-US" dirty="0" smtClean="0">
                <a:solidFill>
                  <a:schemeClr val="tx2"/>
                </a:solidFill>
                <a:latin typeface="Raleway"/>
                <a:ea typeface="Raleway"/>
                <a:cs typeface="Raleway"/>
                <a:sym typeface="Raleway"/>
              </a:rPr>
              <a:t>Purpose is to possess, no harm</a:t>
            </a:r>
          </a:p>
          <a:p>
            <a:pPr marL="285750" lvl="0" indent="-285750" rtl="0">
              <a:spcBef>
                <a:spcPts val="0"/>
              </a:spcBef>
              <a:buFont typeface="Arial" panose="020B0604020202020204" pitchFamily="34" charset="0"/>
              <a:buChar char="•"/>
            </a:pPr>
            <a:r>
              <a:rPr lang="en-US" dirty="0" smtClean="0">
                <a:solidFill>
                  <a:schemeClr val="tx2"/>
                </a:solidFill>
                <a:latin typeface="Raleway"/>
                <a:ea typeface="Raleway"/>
                <a:cs typeface="Raleway"/>
                <a:sym typeface="Raleway"/>
              </a:rPr>
              <a:t>May attempt to sexually satisfy victim</a:t>
            </a:r>
          </a:p>
        </p:txBody>
      </p:sp>
    </p:spTree>
    <p:extLst>
      <p:ext uri="{BB962C8B-B14F-4D97-AF65-F5344CB8AC3E}">
        <p14:creationId xmlns:p14="http://schemas.microsoft.com/office/powerpoint/2010/main" val="3461874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78195" y="200023"/>
            <a:ext cx="4200924" cy="4695065"/>
          </a:xfrm>
          <a:prstGeom prst="rect">
            <a:avLst/>
          </a:prstGeom>
        </p:spPr>
        <p:txBody>
          <a:bodyPr lIns="91425" tIns="91425" rIns="91425" bIns="91425" anchor="b" anchorCtr="0">
            <a:noAutofit/>
          </a:bodyPr>
          <a:lstStyle/>
          <a:p>
            <a:pPr lvl="0" algn="l"/>
            <a:r>
              <a:rPr lang="en-GB" sz="1800" dirty="0" smtClean="0">
                <a:latin typeface="Raleway"/>
                <a:ea typeface="Raleway"/>
                <a:cs typeface="Raleway"/>
                <a:sym typeface="Raleway"/>
              </a:rPr>
              <a:t>Premeditated/Multiple targets</a:t>
            </a:r>
            <a:br>
              <a:rPr lang="en-GB" sz="1800" dirty="0" smtClean="0">
                <a:latin typeface="Raleway"/>
                <a:ea typeface="Raleway"/>
                <a:cs typeface="Raleway"/>
                <a:sym typeface="Raleway"/>
              </a:rPr>
            </a:br>
            <a:r>
              <a:rPr lang="en-GB" sz="1800" dirty="0" smtClean="0">
                <a:latin typeface="Raleway"/>
                <a:ea typeface="Raleway"/>
                <a:cs typeface="Raleway"/>
                <a:sym typeface="Raleway"/>
              </a:rPr>
              <a:t/>
            </a:r>
            <a:br>
              <a:rPr lang="en-GB" sz="1800" dirty="0" smtClean="0">
                <a:latin typeface="Raleway"/>
                <a:ea typeface="Raleway"/>
                <a:cs typeface="Raleway"/>
                <a:sym typeface="Raleway"/>
              </a:rPr>
            </a:br>
            <a:r>
              <a:rPr lang="en-GB" sz="1800" dirty="0" smtClean="0">
                <a:latin typeface="Raleway"/>
                <a:ea typeface="Raleway"/>
                <a:cs typeface="Raleway"/>
                <a:sym typeface="Raleway"/>
              </a:rPr>
              <a:t>Fantasy that victim wants </a:t>
            </a:r>
            <a:br>
              <a:rPr lang="en-GB" sz="1800" dirty="0" smtClean="0">
                <a:latin typeface="Raleway"/>
                <a:ea typeface="Raleway"/>
                <a:cs typeface="Raleway"/>
                <a:sym typeface="Raleway"/>
              </a:rPr>
            </a:br>
            <a:r>
              <a:rPr lang="en-GB" sz="1800" dirty="0" smtClean="0">
                <a:latin typeface="Raleway"/>
                <a:ea typeface="Raleway"/>
                <a:cs typeface="Raleway"/>
                <a:sym typeface="Raleway"/>
              </a:rPr>
              <a:t>him/interactive</a:t>
            </a:r>
            <a:br>
              <a:rPr lang="en-GB" sz="1800" dirty="0" smtClean="0">
                <a:latin typeface="Raleway"/>
                <a:ea typeface="Raleway"/>
                <a:cs typeface="Raleway"/>
                <a:sym typeface="Raleway"/>
              </a:rPr>
            </a:br>
            <a:r>
              <a:rPr lang="en-GB" sz="1800" dirty="0" smtClean="0">
                <a:latin typeface="Raleway"/>
                <a:ea typeface="Raleway"/>
                <a:cs typeface="Raleway"/>
                <a:sym typeface="Raleway"/>
              </a:rPr>
              <a:t/>
            </a:r>
            <a:br>
              <a:rPr lang="en-GB" sz="1800" dirty="0" smtClean="0">
                <a:latin typeface="Raleway"/>
                <a:ea typeface="Raleway"/>
                <a:cs typeface="Raleway"/>
                <a:sym typeface="Raleway"/>
              </a:rPr>
            </a:br>
            <a:r>
              <a:rPr lang="en-GB" sz="1800" dirty="0" smtClean="0">
                <a:latin typeface="Raleway"/>
                <a:ea typeface="Raleway"/>
                <a:cs typeface="Raleway"/>
                <a:sym typeface="Raleway"/>
              </a:rPr>
              <a:t>Provides contact information</a:t>
            </a:r>
            <a:br>
              <a:rPr lang="en-GB" sz="1800" dirty="0" smtClean="0">
                <a:latin typeface="Raleway"/>
                <a:ea typeface="Raleway"/>
                <a:cs typeface="Raleway"/>
                <a:sym typeface="Raleway"/>
              </a:rPr>
            </a:br>
            <a:r>
              <a:rPr lang="en-GB" sz="1800" dirty="0" smtClean="0">
                <a:latin typeface="Raleway"/>
                <a:ea typeface="Raleway"/>
                <a:cs typeface="Raleway"/>
                <a:sym typeface="Raleway"/>
              </a:rPr>
              <a:t/>
            </a:r>
            <a:br>
              <a:rPr lang="en-GB" sz="1800" dirty="0" smtClean="0">
                <a:latin typeface="Raleway"/>
                <a:ea typeface="Raleway"/>
                <a:cs typeface="Raleway"/>
                <a:sym typeface="Raleway"/>
              </a:rPr>
            </a:br>
            <a:r>
              <a:rPr lang="en-GB" sz="1800" dirty="0" smtClean="0">
                <a:latin typeface="Raleway"/>
                <a:ea typeface="Raleway"/>
                <a:cs typeface="Raleway"/>
                <a:sym typeface="Raleway"/>
              </a:rPr>
              <a:t>Asks personal questions</a:t>
            </a:r>
            <a:br>
              <a:rPr lang="en-GB" sz="1800" dirty="0" smtClean="0">
                <a:latin typeface="Raleway"/>
                <a:ea typeface="Raleway"/>
                <a:cs typeface="Raleway"/>
                <a:sym typeface="Raleway"/>
              </a:rPr>
            </a:br>
            <a:r>
              <a:rPr lang="en-GB" sz="1800" dirty="0" smtClean="0">
                <a:latin typeface="Raleway"/>
                <a:ea typeface="Raleway"/>
                <a:cs typeface="Raleway"/>
                <a:sym typeface="Raleway"/>
              </a:rPr>
              <a:t/>
            </a:r>
            <a:br>
              <a:rPr lang="en-GB" sz="1800" dirty="0" smtClean="0">
                <a:latin typeface="Raleway"/>
                <a:ea typeface="Raleway"/>
                <a:cs typeface="Raleway"/>
                <a:sym typeface="Raleway"/>
              </a:rPr>
            </a:br>
            <a:r>
              <a:rPr lang="en-GB" sz="1800" dirty="0" smtClean="0">
                <a:latin typeface="Raleway"/>
                <a:ea typeface="Raleway"/>
                <a:cs typeface="Raleway"/>
                <a:sym typeface="Raleway"/>
              </a:rPr>
              <a:t>Minimal criminal record</a:t>
            </a:r>
            <a:br>
              <a:rPr lang="en-GB" sz="1800" dirty="0" smtClean="0">
                <a:latin typeface="Raleway"/>
                <a:ea typeface="Raleway"/>
                <a:cs typeface="Raleway"/>
                <a:sym typeface="Raleway"/>
              </a:rPr>
            </a:br>
            <a:r>
              <a:rPr lang="en-GB" sz="1800" dirty="0">
                <a:latin typeface="Raleway"/>
                <a:ea typeface="Raleway"/>
                <a:cs typeface="Raleway"/>
                <a:sym typeface="Raleway"/>
              </a:rPr>
              <a:t/>
            </a:r>
            <a:br>
              <a:rPr lang="en-GB" sz="1800" dirty="0">
                <a:latin typeface="Raleway"/>
                <a:ea typeface="Raleway"/>
                <a:cs typeface="Raleway"/>
                <a:sym typeface="Raleway"/>
              </a:rPr>
            </a:br>
            <a:r>
              <a:rPr lang="en-GB" sz="1800" dirty="0" smtClean="0">
                <a:latin typeface="Raleway"/>
                <a:ea typeface="Raleway"/>
                <a:cs typeface="Raleway"/>
                <a:sym typeface="Raleway"/>
              </a:rPr>
              <a:t>Takes pride in personal appearance</a:t>
            </a:r>
            <a:br>
              <a:rPr lang="en-GB" sz="1800" dirty="0" smtClean="0">
                <a:latin typeface="Raleway"/>
                <a:ea typeface="Raleway"/>
                <a:cs typeface="Raleway"/>
                <a:sym typeface="Raleway"/>
              </a:rPr>
            </a:br>
            <a:r>
              <a:rPr lang="en-GB" sz="1800" dirty="0" smtClean="0">
                <a:latin typeface="Raleway"/>
                <a:ea typeface="Raleway"/>
                <a:cs typeface="Raleway"/>
                <a:sym typeface="Raleway"/>
              </a:rPr>
              <a:t/>
            </a:r>
            <a:br>
              <a:rPr lang="en-GB" sz="1800" dirty="0" smtClean="0">
                <a:latin typeface="Raleway"/>
                <a:ea typeface="Raleway"/>
                <a:cs typeface="Raleway"/>
                <a:sym typeface="Raleway"/>
              </a:rPr>
            </a:br>
            <a:r>
              <a:rPr lang="en-GB" sz="1800" dirty="0" smtClean="0">
                <a:latin typeface="Raleway"/>
                <a:ea typeface="Raleway"/>
                <a:cs typeface="Raleway"/>
                <a:sym typeface="Raleway"/>
              </a:rPr>
              <a:t>Commits offenses close to home or work</a:t>
            </a:r>
            <a:r>
              <a:rPr lang="en-GB" sz="1800" dirty="0" smtClean="0">
                <a:solidFill>
                  <a:schemeClr val="lt2"/>
                </a:solidFill>
                <a:latin typeface="Raleway"/>
                <a:ea typeface="Raleway"/>
                <a:cs typeface="Raleway"/>
                <a:sym typeface="Raleway"/>
              </a:rPr>
              <a:t/>
            </a:r>
            <a:br>
              <a:rPr lang="en-GB" sz="1800" dirty="0" smtClean="0">
                <a:solidFill>
                  <a:schemeClr val="lt2"/>
                </a:solidFill>
                <a:latin typeface="Raleway"/>
                <a:ea typeface="Raleway"/>
                <a:cs typeface="Raleway"/>
                <a:sym typeface="Raleway"/>
              </a:rPr>
            </a:br>
            <a:endParaRPr lang="en-GB" sz="1800" dirty="0">
              <a:solidFill>
                <a:schemeClr val="lt2"/>
              </a:solidFill>
              <a:latin typeface="Raleway"/>
              <a:ea typeface="Raleway"/>
              <a:cs typeface="Raleway"/>
              <a:sym typeface="Raleway"/>
            </a:endParaRPr>
          </a:p>
        </p:txBody>
      </p:sp>
      <p:sp>
        <p:nvSpPr>
          <p:cNvPr id="5" name="Shape 136"/>
          <p:cNvSpPr txBox="1">
            <a:spLocks/>
          </p:cNvSpPr>
          <p:nvPr/>
        </p:nvSpPr>
        <p:spPr>
          <a:xfrm>
            <a:off x="4873344" y="454725"/>
            <a:ext cx="4087091" cy="479755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ct val="100000"/>
              <a:buFont typeface="Old Standard TT"/>
              <a:buNone/>
              <a:defRPr sz="4200" b="0" i="0" u="none" strike="noStrike" cap="none">
                <a:solidFill>
                  <a:schemeClr val="lt2"/>
                </a:solidFill>
                <a:latin typeface="Old Standard TT"/>
                <a:ea typeface="Old Standard TT"/>
                <a:cs typeface="Old Standard TT"/>
                <a:sym typeface="Old Standard TT"/>
              </a:defRPr>
            </a:lvl1pPr>
            <a:lvl2pPr lvl="1"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2pPr>
            <a:lvl3pPr lvl="2"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3pPr>
            <a:lvl4pPr lvl="3"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4pPr>
            <a:lvl5pPr lvl="4"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5pPr>
            <a:lvl6pPr lvl="5"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6pPr>
            <a:lvl7pPr lvl="6"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7pPr>
            <a:lvl8pPr lvl="7"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8pPr>
            <a:lvl9pPr lvl="8"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9pPr>
          </a:lstStyle>
          <a:p>
            <a:pPr marL="342900" indent="-342900" algn="l">
              <a:buFont typeface="Arial" panose="020B0604020202020204" pitchFamily="34" charset="0"/>
              <a:buChar char="•"/>
            </a:pPr>
            <a:endParaRPr lang="en-US" sz="2800" dirty="0" smtClean="0">
              <a:solidFill>
                <a:schemeClr val="bg1"/>
              </a:solidFill>
              <a:latin typeface="Raleway"/>
              <a:ea typeface="Raleway"/>
              <a:cs typeface="Raleway"/>
              <a:sym typeface="Raleway"/>
            </a:endParaRPr>
          </a:p>
          <a:p>
            <a:pPr marL="342900" lvl="1" indent="-342900" algn="l">
              <a:buFont typeface="Arial" panose="020B0604020202020204" pitchFamily="34" charset="0"/>
              <a:buChar char="•"/>
            </a:pPr>
            <a:endParaRPr lang="en-US" sz="2000" dirty="0" smtClean="0">
              <a:solidFill>
                <a:schemeClr val="bg1"/>
              </a:solidFill>
              <a:latin typeface="Raleway" panose="020B0604020202020204" charset="0"/>
            </a:endParaRPr>
          </a:p>
          <a:p>
            <a:pPr marL="342900" lvl="1" indent="-342900" algn="l">
              <a:buFont typeface="Arial" panose="020B0604020202020204" pitchFamily="34" charset="0"/>
              <a:buChar char="•"/>
            </a:pPr>
            <a:endParaRPr lang="en-US" sz="2000" dirty="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rPr>
              <a:t>Souvenirs</a:t>
            </a:r>
          </a:p>
          <a:p>
            <a:pPr marL="342900" lvl="1" indent="-342900" algn="l">
              <a:buFont typeface="Arial" panose="020B0604020202020204" pitchFamily="34" charset="0"/>
              <a:buChar char="•"/>
            </a:pPr>
            <a:endParaRPr lang="en-US" sz="1800" dirty="0" smtClean="0">
              <a:solidFill>
                <a:schemeClr val="bg1"/>
              </a:solidFill>
              <a:latin typeface="Raleway" panose="020B0604020202020204" charset="0"/>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ea typeface="Raleway"/>
                <a:cs typeface="Raleway"/>
                <a:sym typeface="Raleway"/>
              </a:rPr>
              <a:t>Serial offenders “He said, They said”</a:t>
            </a:r>
          </a:p>
          <a:p>
            <a:pPr marL="342900" lvl="1" indent="-342900" algn="l">
              <a:buFont typeface="Arial" panose="020B0604020202020204" pitchFamily="34" charset="0"/>
              <a:buChar char="•"/>
            </a:pPr>
            <a:endParaRPr lang="en-US" sz="1800" dirty="0" smtClean="0">
              <a:solidFill>
                <a:schemeClr val="bg1"/>
              </a:solidFill>
              <a:latin typeface="Raleway" panose="020B0604020202020204" charset="0"/>
              <a:ea typeface="Raleway"/>
              <a:cs typeface="Raleway"/>
              <a:sym typeface="Raleway"/>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ea typeface="Raleway"/>
                <a:cs typeface="Raleway"/>
                <a:sym typeface="Raleway"/>
              </a:rPr>
              <a:t>May apologize or attempt second assault</a:t>
            </a:r>
          </a:p>
          <a:p>
            <a:pPr marL="342900" lvl="1" indent="-342900" algn="l">
              <a:buFont typeface="Arial" panose="020B0604020202020204" pitchFamily="34" charset="0"/>
              <a:buChar char="•"/>
            </a:pPr>
            <a:endParaRPr lang="en-US" sz="1800" dirty="0" smtClean="0">
              <a:solidFill>
                <a:schemeClr val="bg1"/>
              </a:solidFill>
              <a:latin typeface="Raleway" panose="020B0604020202020204" charset="0"/>
              <a:ea typeface="Raleway"/>
              <a:cs typeface="Raleway"/>
              <a:sym typeface="Raleway"/>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ea typeface="Raleway"/>
                <a:cs typeface="Raleway"/>
                <a:sym typeface="Raleway"/>
              </a:rPr>
              <a:t>Less social/fewer friends</a:t>
            </a:r>
          </a:p>
          <a:p>
            <a:pPr marL="342900" lvl="1" indent="-342900" algn="l">
              <a:buFont typeface="Arial" panose="020B0604020202020204" pitchFamily="34" charset="0"/>
              <a:buChar char="•"/>
            </a:pPr>
            <a:endParaRPr lang="en-US" sz="1800" dirty="0" smtClean="0">
              <a:solidFill>
                <a:schemeClr val="bg1"/>
              </a:solidFill>
              <a:latin typeface="Raleway" panose="020B0604020202020204" charset="0"/>
              <a:ea typeface="Raleway"/>
              <a:cs typeface="Raleway"/>
              <a:sym typeface="Raleway"/>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ea typeface="Raleway"/>
                <a:cs typeface="Raleway"/>
                <a:sym typeface="Raleway"/>
              </a:rPr>
              <a:t>Socially awkward</a:t>
            </a:r>
          </a:p>
          <a:p>
            <a:pPr marL="342900" lvl="1" indent="-342900" algn="l">
              <a:buFont typeface="Arial" panose="020B0604020202020204" pitchFamily="34" charset="0"/>
              <a:buChar char="•"/>
            </a:pPr>
            <a:endParaRPr lang="en-US" sz="1800" dirty="0" smtClean="0">
              <a:solidFill>
                <a:schemeClr val="bg1"/>
              </a:solidFill>
              <a:latin typeface="Raleway" panose="020B0604020202020204" charset="0"/>
              <a:ea typeface="Raleway"/>
              <a:cs typeface="Raleway"/>
              <a:sym typeface="Raleway"/>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ea typeface="Raleway"/>
                <a:cs typeface="Raleway"/>
                <a:sym typeface="Raleway"/>
              </a:rPr>
              <a:t>Does not cause unnecessary harm</a:t>
            </a:r>
          </a:p>
          <a:p>
            <a:pPr marL="342900" lvl="1" indent="-342900" algn="l">
              <a:buFont typeface="Arial" panose="020B0604020202020204" pitchFamily="34" charset="0"/>
              <a:buChar char="•"/>
            </a:pPr>
            <a:endParaRPr lang="en-US" sz="1800" dirty="0" smtClean="0">
              <a:solidFill>
                <a:schemeClr val="bg1"/>
              </a:solidFill>
              <a:latin typeface="Raleway" panose="020B0604020202020204" charset="0"/>
              <a:ea typeface="Raleway"/>
              <a:cs typeface="Raleway"/>
              <a:sym typeface="Raleway"/>
            </a:endParaRPr>
          </a:p>
          <a:p>
            <a:pPr marL="342900" lvl="1" indent="-342900" algn="l">
              <a:buFont typeface="Arial" panose="020B0604020202020204" pitchFamily="34" charset="0"/>
              <a:buChar char="•"/>
            </a:pPr>
            <a:r>
              <a:rPr lang="en-US" sz="1800" dirty="0" smtClean="0">
                <a:solidFill>
                  <a:schemeClr val="bg1"/>
                </a:solidFill>
                <a:latin typeface="Raleway" panose="020B0604020202020204" charset="0"/>
                <a:ea typeface="Raleway"/>
                <a:cs typeface="Raleway"/>
                <a:sym typeface="Raleway"/>
              </a:rPr>
              <a:t>Increased rates of strangulation</a:t>
            </a:r>
          </a:p>
          <a:p>
            <a:pPr marL="342900" lvl="1" indent="-342900" algn="l">
              <a:buFont typeface="Arial" panose="020B0604020202020204" pitchFamily="34" charset="0"/>
              <a:buChar char="•"/>
            </a:pPr>
            <a:endParaRPr lang="en-GB" sz="2400" dirty="0">
              <a:latin typeface="Raleway"/>
              <a:ea typeface="Raleway"/>
              <a:cs typeface="Raleway"/>
              <a:sym typeface="Raleway"/>
            </a:endParaRPr>
          </a:p>
        </p:txBody>
      </p:sp>
    </p:spTree>
    <p:extLst>
      <p:ext uri="{BB962C8B-B14F-4D97-AF65-F5344CB8AC3E}">
        <p14:creationId xmlns:p14="http://schemas.microsoft.com/office/powerpoint/2010/main" val="1689861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90249" y="526350"/>
            <a:ext cx="8302059" cy="4090800"/>
          </a:xfrm>
          <a:prstGeom prst="rect">
            <a:avLst/>
          </a:prstGeom>
          <a:solidFill>
            <a:schemeClr val="tx2"/>
          </a:solidFill>
        </p:spPr>
        <p:txBody>
          <a:bodyPr lIns="91425" tIns="91425" rIns="91425" bIns="91425" anchor="ctr" anchorCtr="0">
            <a:noAutofit/>
          </a:bodyPr>
          <a:lstStyle/>
          <a:p>
            <a:pPr lvl="0" rtl="0">
              <a:spcBef>
                <a:spcPts val="0"/>
              </a:spcBef>
              <a:buNone/>
            </a:pPr>
            <a:r>
              <a:rPr lang="en-GB" sz="4000" dirty="0" smtClean="0">
                <a:solidFill>
                  <a:schemeClr val="lt1"/>
                </a:solidFill>
                <a:latin typeface="Raleway"/>
                <a:ea typeface="Raleway"/>
                <a:cs typeface="Raleway"/>
                <a:sym typeface="Raleway"/>
              </a:rPr>
              <a:t>The Undetected Rapist</a:t>
            </a:r>
            <a:endParaRPr lang="en-GB" sz="4000" dirty="0">
              <a:solidFill>
                <a:schemeClr val="lt1"/>
              </a:solidFill>
              <a:latin typeface="Raleway"/>
              <a:ea typeface="Raleway"/>
              <a:cs typeface="Raleway"/>
              <a:sym typeface="Raleway"/>
            </a:endParaRPr>
          </a:p>
        </p:txBody>
      </p:sp>
    </p:spTree>
    <p:extLst>
      <p:ext uri="{BB962C8B-B14F-4D97-AF65-F5344CB8AC3E}">
        <p14:creationId xmlns:p14="http://schemas.microsoft.com/office/powerpoint/2010/main" val="2822992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90249" y="526350"/>
            <a:ext cx="8302059" cy="4090800"/>
          </a:xfrm>
          <a:prstGeom prst="rect">
            <a:avLst/>
          </a:prstGeom>
        </p:spPr>
        <p:txBody>
          <a:bodyPr lIns="91425" tIns="91425" rIns="91425" bIns="91425" anchor="ctr" anchorCtr="0">
            <a:noAutofit/>
          </a:bodyPr>
          <a:lstStyle/>
          <a:p>
            <a:pPr lvl="0"/>
            <a:r>
              <a:rPr lang="en-GB" dirty="0">
                <a:solidFill>
                  <a:schemeClr val="lt1"/>
                </a:solidFill>
                <a:latin typeface="Raleway"/>
                <a:ea typeface="Raleway"/>
                <a:cs typeface="Raleway"/>
                <a:sym typeface="Raleway"/>
              </a:rPr>
              <a:t>Response &amp; </a:t>
            </a:r>
            <a:r>
              <a:rPr lang="en-GB" dirty="0" smtClean="0">
                <a:solidFill>
                  <a:schemeClr val="lt1"/>
                </a:solidFill>
                <a:latin typeface="Raleway"/>
                <a:ea typeface="Raleway"/>
                <a:cs typeface="Raleway"/>
                <a:sym typeface="Raleway"/>
              </a:rPr>
              <a:t>Counters</a:t>
            </a:r>
            <a:br>
              <a:rPr lang="en-GB" dirty="0" smtClean="0">
                <a:solidFill>
                  <a:schemeClr val="lt1"/>
                </a:solidFill>
                <a:latin typeface="Raleway"/>
                <a:ea typeface="Raleway"/>
                <a:cs typeface="Raleway"/>
                <a:sym typeface="Raleway"/>
              </a:rPr>
            </a:br>
            <a:r>
              <a:rPr lang="en-GB" sz="2400" dirty="0" smtClean="0">
                <a:solidFill>
                  <a:schemeClr val="lt1"/>
                </a:solidFill>
                <a:latin typeface="Raleway"/>
                <a:ea typeface="Raleway"/>
                <a:cs typeface="Raleway"/>
                <a:sym typeface="Raleway"/>
              </a:rPr>
              <a:t>Systemic and Individual </a:t>
            </a:r>
            <a:endParaRPr lang="en-GB" sz="2400" dirty="0">
              <a:solidFill>
                <a:schemeClr val="lt1"/>
              </a:solidFill>
              <a:latin typeface="Raleway"/>
              <a:ea typeface="Raleway"/>
              <a:cs typeface="Raleway"/>
              <a:sym typeface="Raleway"/>
            </a:endParaRPr>
          </a:p>
        </p:txBody>
      </p:sp>
    </p:spTree>
    <p:extLst>
      <p:ext uri="{BB962C8B-B14F-4D97-AF65-F5344CB8AC3E}">
        <p14:creationId xmlns:p14="http://schemas.microsoft.com/office/powerpoint/2010/main" val="4004940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8" y="445025"/>
            <a:ext cx="6871299" cy="613200"/>
          </a:xfrm>
          <a:prstGeom prst="rect">
            <a:avLst/>
          </a:prstGeom>
        </p:spPr>
        <p:txBody>
          <a:bodyPr lIns="91425" tIns="91425" rIns="91425" bIns="91425" anchor="t" anchorCtr="0">
            <a:noAutofit/>
          </a:bodyPr>
          <a:lstStyle/>
          <a:p>
            <a:pPr lvl="0"/>
            <a:r>
              <a:rPr lang="en-GB" dirty="0">
                <a:latin typeface="Raleway"/>
                <a:ea typeface="Raleway"/>
                <a:cs typeface="Raleway"/>
                <a:sym typeface="Raleway"/>
              </a:rPr>
              <a:t>Individual Response: Empathy</a:t>
            </a:r>
          </a:p>
        </p:txBody>
      </p:sp>
      <p:sp>
        <p:nvSpPr>
          <p:cNvPr id="124" name="Shape 124"/>
          <p:cNvSpPr txBox="1">
            <a:spLocks noGrp="1"/>
          </p:cNvSpPr>
          <p:nvPr>
            <p:ph type="body" idx="1"/>
          </p:nvPr>
        </p:nvSpPr>
        <p:spPr>
          <a:xfrm>
            <a:off x="311700" y="1171599"/>
            <a:ext cx="8520600" cy="3565653"/>
          </a:xfrm>
          <a:prstGeom prst="rect">
            <a:avLst/>
          </a:prstGeom>
        </p:spPr>
        <p:txBody>
          <a:bodyPr lIns="91425" tIns="91425" rIns="91425" bIns="91425" anchor="t" anchorCtr="0">
            <a:noAutofit/>
          </a:bodyPr>
          <a:lstStyle/>
          <a:p>
            <a:pPr lvl="0" rtl="0">
              <a:spcBef>
                <a:spcPts val="0"/>
              </a:spcBef>
              <a:buNone/>
            </a:pPr>
            <a:r>
              <a:rPr lang="en-US" dirty="0" smtClean="0">
                <a:latin typeface="Raleway"/>
                <a:ea typeface="Raleway"/>
                <a:cs typeface="Raleway"/>
                <a:sym typeface="Raleway"/>
              </a:rPr>
              <a:t>Empathy is… the ability to understand and share the feelings of others</a:t>
            </a:r>
            <a:r>
              <a:rPr lang="en-US" dirty="0">
                <a:latin typeface="Raleway"/>
                <a:ea typeface="Raleway"/>
                <a:cs typeface="Raleway"/>
                <a:sym typeface="Raleway"/>
              </a:rPr>
              <a:t> </a:t>
            </a:r>
          </a:p>
          <a:p>
            <a:pPr lvl="0" rtl="0">
              <a:spcBef>
                <a:spcPts val="0"/>
              </a:spcBef>
              <a:buNone/>
            </a:pPr>
            <a:r>
              <a:rPr lang="en-US" b="1" dirty="0" smtClean="0">
                <a:latin typeface="Raleway"/>
                <a:ea typeface="Raleway"/>
                <a:cs typeface="Raleway"/>
                <a:sym typeface="Raleway"/>
              </a:rPr>
              <a:t>Important: </a:t>
            </a:r>
            <a:r>
              <a:rPr lang="en-US" dirty="0" smtClean="0">
                <a:latin typeface="Raleway"/>
                <a:ea typeface="Raleway"/>
                <a:cs typeface="Raleway"/>
                <a:sym typeface="Raleway"/>
              </a:rPr>
              <a:t>Significant factor in mitigation of the expression of aggression</a:t>
            </a:r>
          </a:p>
          <a:p>
            <a:pPr lvl="0" rtl="0">
              <a:spcBef>
                <a:spcPts val="0"/>
              </a:spcBef>
              <a:buNone/>
            </a:pPr>
            <a:endParaRPr lang="en-US" dirty="0">
              <a:latin typeface="Raleway"/>
              <a:ea typeface="Raleway"/>
              <a:cs typeface="Raleway"/>
              <a:sym typeface="Raleway"/>
            </a:endParaRPr>
          </a:p>
          <a:p>
            <a:pPr lvl="0" rtl="0">
              <a:spcBef>
                <a:spcPts val="0"/>
              </a:spcBef>
              <a:buNone/>
            </a:pPr>
            <a:r>
              <a:rPr lang="en-US" dirty="0" smtClean="0">
                <a:latin typeface="Raleway"/>
                <a:ea typeface="Raleway"/>
                <a:cs typeface="Raleway"/>
                <a:sym typeface="Raleway"/>
              </a:rPr>
              <a:t>Facilitation: Ask the student to place themselves in the victim/survivors experience. </a:t>
            </a:r>
            <a:r>
              <a:rPr lang="en-US" dirty="0" smtClean="0">
                <a:solidFill>
                  <a:schemeClr val="tx2"/>
                </a:solidFill>
                <a:latin typeface="Raleway"/>
                <a:ea typeface="Raleway"/>
                <a:cs typeface="Raleway"/>
                <a:sym typeface="Raleway"/>
              </a:rPr>
              <a:t>“What do you think the impact has been for her?”  “How do you image she felt when you stood in front of the door?” </a:t>
            </a:r>
          </a:p>
          <a:p>
            <a:pPr lvl="0" rtl="0">
              <a:spcBef>
                <a:spcPts val="0"/>
              </a:spcBef>
              <a:buNone/>
            </a:pPr>
            <a:r>
              <a:rPr lang="en-US" b="1" dirty="0" smtClean="0">
                <a:solidFill>
                  <a:schemeClr val="tx2"/>
                </a:solidFill>
                <a:latin typeface="Raleway"/>
                <a:ea typeface="Raleway"/>
                <a:cs typeface="Raleway"/>
                <a:sym typeface="Raleway"/>
              </a:rPr>
              <a:t>*Deflect self pity. </a:t>
            </a:r>
            <a:r>
              <a:rPr lang="en-US" dirty="0" smtClean="0">
                <a:solidFill>
                  <a:schemeClr val="tx2"/>
                </a:solidFill>
                <a:latin typeface="Raleway"/>
                <a:ea typeface="Raleway"/>
                <a:cs typeface="Raleway"/>
                <a:sym typeface="Raleway"/>
              </a:rPr>
              <a:t>This leads to justification. “Yes, this is difficult and scary; however, you are responsible for this situation and your actions.”  </a:t>
            </a:r>
          </a:p>
          <a:p>
            <a:pPr lvl="0" rtl="0">
              <a:spcBef>
                <a:spcPts val="0"/>
              </a:spcBef>
              <a:buNone/>
            </a:pPr>
            <a:endParaRPr lang="en-US" dirty="0" smtClean="0">
              <a:latin typeface="Raleway"/>
              <a:ea typeface="Raleway"/>
              <a:cs typeface="Raleway"/>
              <a:sym typeface="Raleway"/>
            </a:endParaRPr>
          </a:p>
        </p:txBody>
      </p:sp>
    </p:spTree>
    <p:extLst>
      <p:ext uri="{BB962C8B-B14F-4D97-AF65-F5344CB8AC3E}">
        <p14:creationId xmlns:p14="http://schemas.microsoft.com/office/powerpoint/2010/main" val="2351802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257738"/>
            <a:ext cx="7923997" cy="613200"/>
          </a:xfrm>
          <a:prstGeom prst="rect">
            <a:avLst/>
          </a:prstGeom>
        </p:spPr>
        <p:txBody>
          <a:bodyPr lIns="91425" tIns="91425" rIns="91425" bIns="91425" anchor="t" anchorCtr="0">
            <a:noAutofit/>
          </a:bodyPr>
          <a:lstStyle/>
          <a:p>
            <a:pPr lvl="0"/>
            <a:r>
              <a:rPr lang="en-GB" dirty="0" smtClean="0">
                <a:latin typeface="Raleway"/>
                <a:ea typeface="Raleway"/>
                <a:cs typeface="Raleway"/>
                <a:sym typeface="Raleway"/>
              </a:rPr>
              <a:t>Individual </a:t>
            </a:r>
            <a:r>
              <a:rPr lang="en-GB" dirty="0">
                <a:latin typeface="Raleway"/>
                <a:ea typeface="Raleway"/>
                <a:cs typeface="Raleway"/>
                <a:sym typeface="Raleway"/>
              </a:rPr>
              <a:t>Response</a:t>
            </a:r>
            <a:r>
              <a:rPr lang="en-GB" dirty="0" smtClean="0">
                <a:latin typeface="Raleway"/>
                <a:ea typeface="Raleway"/>
                <a:cs typeface="Raleway"/>
                <a:sym typeface="Raleway"/>
              </a:rPr>
              <a:t>: Personalization</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870938"/>
            <a:ext cx="8520600" cy="3954450"/>
          </a:xfrm>
          <a:prstGeom prst="rect">
            <a:avLst/>
          </a:prstGeom>
        </p:spPr>
        <p:txBody>
          <a:bodyPr lIns="91425" tIns="91425" rIns="91425" bIns="91425" anchor="t" anchorCtr="0">
            <a:noAutofit/>
          </a:bodyPr>
          <a:lstStyle/>
          <a:p>
            <a:pPr lvl="0" rtl="0">
              <a:spcBef>
                <a:spcPts val="0"/>
              </a:spcBef>
            </a:pPr>
            <a:r>
              <a:rPr lang="en-US" b="1" dirty="0" smtClean="0">
                <a:solidFill>
                  <a:schemeClr val="tx2"/>
                </a:solidFill>
                <a:latin typeface="Raleway"/>
                <a:ea typeface="Raleway"/>
                <a:cs typeface="Raleway"/>
                <a:sym typeface="Raleway"/>
              </a:rPr>
              <a:t>Personalize the victim/survivor: </a:t>
            </a:r>
            <a:r>
              <a:rPr lang="en-US" dirty="0" smtClean="0">
                <a:solidFill>
                  <a:schemeClr val="tx1"/>
                </a:solidFill>
                <a:latin typeface="Raleway"/>
                <a:ea typeface="Raleway"/>
                <a:cs typeface="Raleway"/>
                <a:sym typeface="Raleway"/>
              </a:rPr>
              <a:t>always refer to the victim/survivor by name not just “that girl” etc. </a:t>
            </a:r>
          </a:p>
          <a:p>
            <a:pPr lvl="0" rtl="0">
              <a:spcBef>
                <a:spcPts val="0"/>
              </a:spcBef>
            </a:pPr>
            <a:r>
              <a:rPr lang="en-US" dirty="0" smtClean="0">
                <a:solidFill>
                  <a:schemeClr val="tx1"/>
                </a:solidFill>
                <a:latin typeface="Raleway"/>
                <a:ea typeface="Raleway"/>
                <a:cs typeface="Raleway"/>
                <a:sym typeface="Raleway"/>
              </a:rPr>
              <a:t>Focus on what the student did, not on what the victim/survivor did.  You are not talking about her.  Someone else is talking with her and about her.  Your role is to talk about and connect with the student who caused harm. </a:t>
            </a:r>
            <a:r>
              <a:rPr lang="en-US" dirty="0">
                <a:solidFill>
                  <a:schemeClr val="tx1"/>
                </a:solidFill>
                <a:latin typeface="Raleway"/>
                <a:ea typeface="Raleway"/>
                <a:cs typeface="Raleway"/>
                <a:sym typeface="Raleway"/>
              </a:rPr>
              <a:t> </a:t>
            </a:r>
            <a:r>
              <a:rPr lang="en-US" dirty="0" smtClean="0">
                <a:solidFill>
                  <a:schemeClr val="tx1"/>
                </a:solidFill>
                <a:latin typeface="Raleway"/>
                <a:ea typeface="Raleway"/>
                <a:cs typeface="Raleway"/>
                <a:sym typeface="Raleway"/>
              </a:rPr>
              <a:t>“I understand you are angry at “Sara,”  but we are not going to talk about her action we are going to talk about yours, because that is what you are in control of.” </a:t>
            </a:r>
            <a:endParaRPr lang="en-US" b="1" dirty="0" smtClean="0">
              <a:solidFill>
                <a:schemeClr val="tx1"/>
              </a:solidFill>
              <a:latin typeface="Raleway"/>
              <a:ea typeface="Raleway"/>
              <a:cs typeface="Raleway"/>
              <a:sym typeface="Raleway"/>
            </a:endParaRPr>
          </a:p>
          <a:p>
            <a:pPr lvl="0" rtl="0">
              <a:spcBef>
                <a:spcPts val="0"/>
              </a:spcBef>
            </a:pPr>
            <a:r>
              <a:rPr lang="en-US" dirty="0" smtClean="0">
                <a:solidFill>
                  <a:schemeClr val="tx1"/>
                </a:solidFill>
                <a:latin typeface="Raleway"/>
                <a:ea typeface="Raleway"/>
                <a:cs typeface="Raleway"/>
                <a:sym typeface="Raleway"/>
              </a:rPr>
              <a:t>Facilitation: Ask the student what her name is.  Make comments about the  victim/survivor as a person.  </a:t>
            </a:r>
            <a:r>
              <a:rPr lang="en-US" dirty="0" smtClean="0">
                <a:solidFill>
                  <a:schemeClr val="tx2"/>
                </a:solidFill>
                <a:latin typeface="Raleway"/>
                <a:ea typeface="Raleway"/>
                <a:cs typeface="Raleway"/>
                <a:sym typeface="Raleway"/>
              </a:rPr>
              <a:t>Always have the student refer to the victim/survivor by name not a derogatory term. </a:t>
            </a:r>
          </a:p>
          <a:p>
            <a:pPr marL="285750" lvl="0" indent="-285750" rtl="0">
              <a:spcBef>
                <a:spcPts val="0"/>
              </a:spcBef>
              <a:buFont typeface="Arial" panose="020B0604020202020204" pitchFamily="34" charset="0"/>
              <a:buChar char="•"/>
            </a:pPr>
            <a:endParaRPr b="1" dirty="0">
              <a:solidFill>
                <a:schemeClr val="tx2"/>
              </a:solidFill>
              <a:latin typeface="Raleway"/>
              <a:ea typeface="Raleway"/>
              <a:cs typeface="Raleway"/>
              <a:sym typeface="Raleway"/>
            </a:endParaRPr>
          </a:p>
        </p:txBody>
      </p:sp>
    </p:spTree>
    <p:extLst>
      <p:ext uri="{BB962C8B-B14F-4D97-AF65-F5344CB8AC3E}">
        <p14:creationId xmlns:p14="http://schemas.microsoft.com/office/powerpoint/2010/main" val="3334766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8" y="445025"/>
            <a:ext cx="7923997" cy="613200"/>
          </a:xfrm>
          <a:prstGeom prst="rect">
            <a:avLst/>
          </a:prstGeom>
        </p:spPr>
        <p:txBody>
          <a:bodyPr lIns="91425" tIns="91425" rIns="91425" bIns="91425" anchor="t" anchorCtr="0">
            <a:noAutofit/>
          </a:bodyPr>
          <a:lstStyle/>
          <a:p>
            <a:pPr lvl="0"/>
            <a:r>
              <a:rPr lang="en-GB" dirty="0" smtClean="0">
                <a:latin typeface="Raleway"/>
                <a:ea typeface="Raleway"/>
                <a:cs typeface="Raleway"/>
                <a:sym typeface="Raleway"/>
              </a:rPr>
              <a:t>Individual </a:t>
            </a:r>
            <a:r>
              <a:rPr lang="en-GB" dirty="0">
                <a:latin typeface="Raleway"/>
                <a:ea typeface="Raleway"/>
                <a:cs typeface="Raleway"/>
                <a:sym typeface="Raleway"/>
              </a:rPr>
              <a:t>Response</a:t>
            </a:r>
            <a:r>
              <a:rPr lang="en-GB" dirty="0" smtClean="0">
                <a:latin typeface="Raleway"/>
                <a:ea typeface="Raleway"/>
                <a:cs typeface="Raleway"/>
                <a:sym typeface="Raleway"/>
              </a:rPr>
              <a:t>: No “Othering”</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599"/>
            <a:ext cx="8520600" cy="3389383"/>
          </a:xfrm>
          <a:prstGeom prst="rect">
            <a:avLst/>
          </a:prstGeom>
        </p:spPr>
        <p:txBody>
          <a:bodyPr lIns="91425" tIns="91425" rIns="91425" bIns="91425" anchor="t" anchorCtr="0">
            <a:noAutofit/>
          </a:bodyPr>
          <a:lstStyle/>
          <a:p>
            <a:pPr lvl="0" rtl="0">
              <a:spcBef>
                <a:spcPts val="0"/>
              </a:spcBef>
            </a:pPr>
            <a:r>
              <a:rPr lang="en-US" dirty="0" smtClean="0">
                <a:solidFill>
                  <a:schemeClr val="tx1"/>
                </a:solidFill>
                <a:latin typeface="Raleway"/>
                <a:ea typeface="Raleway"/>
                <a:cs typeface="Raleway"/>
                <a:sym typeface="Raleway"/>
              </a:rPr>
              <a:t>Avoid labeling the student as “bad” or “rapist” when you are working with them.  Shamming them and tearing them down increases isolation and decreases attachment.  These are both risk factions </a:t>
            </a:r>
            <a:r>
              <a:rPr lang="en-US" smtClean="0">
                <a:solidFill>
                  <a:schemeClr val="tx1"/>
                </a:solidFill>
                <a:latin typeface="Raleway"/>
                <a:ea typeface="Raleway"/>
                <a:cs typeface="Raleway"/>
                <a:sym typeface="Raleway"/>
              </a:rPr>
              <a:t>in recidivism.  </a:t>
            </a:r>
            <a:endParaRPr lang="en-US" dirty="0" smtClean="0">
              <a:solidFill>
                <a:schemeClr val="tx1"/>
              </a:solidFill>
              <a:latin typeface="Raleway"/>
              <a:ea typeface="Raleway"/>
              <a:cs typeface="Raleway"/>
              <a:sym typeface="Raleway"/>
            </a:endParaRPr>
          </a:p>
          <a:p>
            <a:pPr lvl="0" rtl="0">
              <a:spcBef>
                <a:spcPts val="0"/>
              </a:spcBef>
            </a:pPr>
            <a:r>
              <a:rPr lang="en-US" dirty="0" smtClean="0">
                <a:solidFill>
                  <a:schemeClr val="tx1"/>
                </a:solidFill>
                <a:latin typeface="Raleway"/>
                <a:ea typeface="Raleway"/>
                <a:cs typeface="Raleway"/>
                <a:sym typeface="Raleway"/>
              </a:rPr>
              <a:t>This creates “othering” between you and the student.  You will not be able to connect with the student in a way that is genuine. </a:t>
            </a:r>
            <a:endParaRPr lang="en-US" b="1" dirty="0">
              <a:solidFill>
                <a:schemeClr val="tx1"/>
              </a:solidFill>
              <a:latin typeface="Raleway"/>
              <a:ea typeface="Raleway"/>
              <a:cs typeface="Raleway"/>
              <a:sym typeface="Raleway"/>
            </a:endParaRPr>
          </a:p>
          <a:p>
            <a:pPr lvl="0" rtl="0">
              <a:spcBef>
                <a:spcPts val="0"/>
              </a:spcBef>
            </a:pPr>
            <a:endParaRPr lang="en-US" b="1" dirty="0" smtClean="0">
              <a:solidFill>
                <a:schemeClr val="tx1"/>
              </a:solidFill>
              <a:latin typeface="Raleway"/>
              <a:ea typeface="Raleway"/>
              <a:cs typeface="Raleway"/>
              <a:sym typeface="Raleway"/>
            </a:endParaRPr>
          </a:p>
          <a:p>
            <a:pPr lvl="0" rtl="0">
              <a:spcBef>
                <a:spcPts val="0"/>
              </a:spcBef>
            </a:pPr>
            <a:r>
              <a:rPr lang="en-US" dirty="0" smtClean="0">
                <a:solidFill>
                  <a:schemeClr val="tx1"/>
                </a:solidFill>
                <a:latin typeface="Raleway"/>
                <a:ea typeface="Raleway"/>
                <a:cs typeface="Raleway"/>
                <a:sym typeface="Raleway"/>
              </a:rPr>
              <a:t>Facilitation: </a:t>
            </a:r>
            <a:r>
              <a:rPr lang="en-US" dirty="0" smtClean="0">
                <a:solidFill>
                  <a:schemeClr val="tx2"/>
                </a:solidFill>
                <a:latin typeface="Raleway"/>
                <a:ea typeface="Raleway"/>
                <a:cs typeface="Raleway"/>
                <a:sym typeface="Raleway"/>
              </a:rPr>
              <a:t>Separate them from the action when you are working with them. “Your behavior was offensive or  harmful, but you are a only your behavior. You can and are more than what you did.”</a:t>
            </a:r>
            <a:endParaRPr b="1" dirty="0">
              <a:solidFill>
                <a:schemeClr val="tx2"/>
              </a:solidFill>
              <a:latin typeface="Raleway"/>
              <a:ea typeface="Raleway"/>
              <a:cs typeface="Raleway"/>
              <a:sym typeface="Raleway"/>
            </a:endParaRPr>
          </a:p>
        </p:txBody>
      </p:sp>
    </p:spTree>
    <p:extLst>
      <p:ext uri="{BB962C8B-B14F-4D97-AF65-F5344CB8AC3E}">
        <p14:creationId xmlns:p14="http://schemas.microsoft.com/office/powerpoint/2010/main" val="4230559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8" y="445025"/>
            <a:ext cx="8369594" cy="613200"/>
          </a:xfrm>
          <a:prstGeom prst="rect">
            <a:avLst/>
          </a:prstGeom>
        </p:spPr>
        <p:txBody>
          <a:bodyPr lIns="91425" tIns="91425" rIns="91425" bIns="91425" anchor="t" anchorCtr="0">
            <a:noAutofit/>
          </a:bodyPr>
          <a:lstStyle/>
          <a:p>
            <a:pPr lvl="0"/>
            <a:r>
              <a:rPr lang="en-GB" sz="2400" dirty="0" smtClean="0">
                <a:latin typeface="Raleway"/>
                <a:ea typeface="Raleway"/>
                <a:cs typeface="Raleway"/>
                <a:sym typeface="Raleway"/>
              </a:rPr>
              <a:t>Individual Response: Environmental Acknowledgement</a:t>
            </a:r>
            <a:endParaRPr lang="en-GB" sz="2400" dirty="0">
              <a:latin typeface="Raleway"/>
              <a:ea typeface="Raleway"/>
              <a:cs typeface="Raleway"/>
              <a:sym typeface="Raleway"/>
            </a:endParaRPr>
          </a:p>
        </p:txBody>
      </p:sp>
      <p:sp>
        <p:nvSpPr>
          <p:cNvPr id="124" name="Shape 124"/>
          <p:cNvSpPr txBox="1">
            <a:spLocks noGrp="1"/>
          </p:cNvSpPr>
          <p:nvPr>
            <p:ph type="body" idx="1"/>
          </p:nvPr>
        </p:nvSpPr>
        <p:spPr>
          <a:xfrm>
            <a:off x="311700" y="1171599"/>
            <a:ext cx="8520600" cy="3389383"/>
          </a:xfrm>
          <a:prstGeom prst="rect">
            <a:avLst/>
          </a:prstGeom>
        </p:spPr>
        <p:txBody>
          <a:bodyPr lIns="91425" tIns="91425" rIns="91425" bIns="91425" anchor="t" anchorCtr="0">
            <a:noAutofit/>
          </a:bodyPr>
          <a:lstStyle/>
          <a:p>
            <a:pPr lvl="0" rtl="0">
              <a:spcBef>
                <a:spcPts val="0"/>
              </a:spcBef>
            </a:pPr>
            <a:r>
              <a:rPr lang="en-US" dirty="0" smtClean="0">
                <a:solidFill>
                  <a:schemeClr val="tx1"/>
                </a:solidFill>
                <a:latin typeface="Raleway"/>
                <a:ea typeface="Raleway"/>
                <a:cs typeface="Raleway"/>
                <a:sym typeface="Raleway"/>
              </a:rPr>
              <a:t> Acknowledge that the messages men may receive about negative masculinity.</a:t>
            </a:r>
          </a:p>
          <a:p>
            <a:pPr lvl="0" rtl="0">
              <a:spcBef>
                <a:spcPts val="0"/>
              </a:spcBef>
            </a:pPr>
            <a:r>
              <a:rPr lang="en-US" b="1" dirty="0" smtClean="0">
                <a:solidFill>
                  <a:schemeClr val="tx1"/>
                </a:solidFill>
                <a:latin typeface="Raleway"/>
                <a:ea typeface="Raleway"/>
                <a:cs typeface="Raleway"/>
                <a:sym typeface="Raleway"/>
              </a:rPr>
              <a:t>Challenge the student to reassess his beliefs about male roles and what it means to be a man regarding healthy and unhealthy sexual beliefs.</a:t>
            </a:r>
          </a:p>
          <a:p>
            <a:pPr lvl="0" rtl="0">
              <a:spcBef>
                <a:spcPts val="0"/>
              </a:spcBef>
            </a:pPr>
            <a:endParaRPr lang="en-US" b="1" dirty="0" smtClean="0">
              <a:solidFill>
                <a:schemeClr val="tx1"/>
              </a:solidFill>
              <a:latin typeface="Raleway"/>
              <a:ea typeface="Raleway"/>
              <a:cs typeface="Raleway"/>
              <a:sym typeface="Raleway"/>
            </a:endParaRPr>
          </a:p>
          <a:p>
            <a:pPr lvl="0" rtl="0">
              <a:spcBef>
                <a:spcPts val="0"/>
              </a:spcBef>
            </a:pPr>
            <a:r>
              <a:rPr lang="en-US" dirty="0" smtClean="0">
                <a:solidFill>
                  <a:schemeClr val="tx1"/>
                </a:solidFill>
                <a:latin typeface="Raleway"/>
                <a:ea typeface="Raleway"/>
                <a:cs typeface="Raleway"/>
                <a:sym typeface="Raleway"/>
              </a:rPr>
              <a:t>Facilitation: </a:t>
            </a:r>
            <a:r>
              <a:rPr lang="en-US" dirty="0" smtClean="0">
                <a:solidFill>
                  <a:schemeClr val="tx2"/>
                </a:solidFill>
                <a:latin typeface="Raleway"/>
                <a:ea typeface="Raleway"/>
                <a:cs typeface="Raleway"/>
                <a:sym typeface="Raleway"/>
              </a:rPr>
              <a:t>“We are all affected by the systems we were raised and this is partially reflected in how we act.”  “I understand that cultural and media have told you this behavior is acceptable, but that doesn’t make it right.”</a:t>
            </a:r>
            <a:endParaRPr b="1" dirty="0">
              <a:solidFill>
                <a:schemeClr val="tx2"/>
              </a:solidFill>
              <a:latin typeface="Raleway"/>
              <a:ea typeface="Raleway"/>
              <a:cs typeface="Raleway"/>
              <a:sym typeface="Raleway"/>
            </a:endParaRPr>
          </a:p>
        </p:txBody>
      </p:sp>
    </p:spTree>
    <p:extLst>
      <p:ext uri="{BB962C8B-B14F-4D97-AF65-F5344CB8AC3E}">
        <p14:creationId xmlns:p14="http://schemas.microsoft.com/office/powerpoint/2010/main" val="495207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345873"/>
            <a:ext cx="8369594" cy="613200"/>
          </a:xfrm>
          <a:prstGeom prst="rect">
            <a:avLst/>
          </a:prstGeom>
        </p:spPr>
        <p:txBody>
          <a:bodyPr lIns="91425" tIns="91425" rIns="91425" bIns="91425" anchor="t" anchorCtr="0">
            <a:noAutofit/>
          </a:bodyPr>
          <a:lstStyle/>
          <a:p>
            <a:pPr lvl="0"/>
            <a:r>
              <a:rPr lang="en-GB" sz="3200" dirty="0" smtClean="0">
                <a:latin typeface="Raleway"/>
                <a:ea typeface="Raleway"/>
                <a:cs typeface="Raleway"/>
                <a:sym typeface="Raleway"/>
              </a:rPr>
              <a:t>Individual Response: Encouragement</a:t>
            </a:r>
            <a:endParaRPr lang="en-GB" sz="3200" dirty="0">
              <a:latin typeface="Raleway"/>
              <a:ea typeface="Raleway"/>
              <a:cs typeface="Raleway"/>
              <a:sym typeface="Raleway"/>
            </a:endParaRPr>
          </a:p>
        </p:txBody>
      </p:sp>
      <p:sp>
        <p:nvSpPr>
          <p:cNvPr id="124" name="Shape 124"/>
          <p:cNvSpPr txBox="1">
            <a:spLocks noGrp="1"/>
          </p:cNvSpPr>
          <p:nvPr>
            <p:ph type="body" idx="1"/>
          </p:nvPr>
        </p:nvSpPr>
        <p:spPr>
          <a:xfrm>
            <a:off x="311700" y="959073"/>
            <a:ext cx="8520600" cy="3601909"/>
          </a:xfrm>
          <a:prstGeom prst="rect">
            <a:avLst/>
          </a:prstGeom>
        </p:spPr>
        <p:txBody>
          <a:bodyPr lIns="91425" tIns="91425" rIns="91425" bIns="91425" anchor="t" anchorCtr="0">
            <a:noAutofit/>
          </a:bodyPr>
          <a:lstStyle/>
          <a:p>
            <a:pPr lvl="0" rtl="0">
              <a:spcBef>
                <a:spcPts val="0"/>
              </a:spcBef>
            </a:pPr>
            <a:r>
              <a:rPr lang="en-US" dirty="0" smtClean="0">
                <a:solidFill>
                  <a:schemeClr val="tx1"/>
                </a:solidFill>
                <a:latin typeface="Raleway"/>
                <a:ea typeface="Raleway"/>
                <a:cs typeface="Raleway"/>
                <a:sym typeface="Raleway"/>
              </a:rPr>
              <a:t> Encourage the student to consider the multiple factors that lead to their behavior. A flip was not switched, it was a pattern of events.</a:t>
            </a:r>
          </a:p>
          <a:p>
            <a:pPr lvl="0" rtl="0">
              <a:spcBef>
                <a:spcPts val="0"/>
              </a:spcBef>
            </a:pPr>
            <a:r>
              <a:rPr lang="en-US" b="1" dirty="0" smtClean="0">
                <a:solidFill>
                  <a:schemeClr val="tx1"/>
                </a:solidFill>
                <a:latin typeface="Raleway"/>
                <a:ea typeface="Raleway"/>
                <a:cs typeface="Raleway"/>
                <a:sym typeface="Raleway"/>
              </a:rPr>
              <a:t>Refer back to the four pre conditions of abuse: Motivation, Internal Inhibitors, External Barriers,  Victim Resistance.  </a:t>
            </a:r>
            <a:endParaRPr lang="en-US" b="1" dirty="0">
              <a:solidFill>
                <a:schemeClr val="tx1"/>
              </a:solidFill>
              <a:latin typeface="Raleway"/>
              <a:ea typeface="Raleway"/>
              <a:cs typeface="Raleway"/>
              <a:sym typeface="Raleway"/>
            </a:endParaRPr>
          </a:p>
          <a:p>
            <a:pPr lvl="0" rtl="0">
              <a:spcBef>
                <a:spcPts val="0"/>
              </a:spcBef>
            </a:pPr>
            <a:r>
              <a:rPr lang="en-US" dirty="0" smtClean="0">
                <a:solidFill>
                  <a:schemeClr val="tx1"/>
                </a:solidFill>
                <a:latin typeface="Raleway"/>
                <a:ea typeface="Raleway"/>
                <a:cs typeface="Raleway"/>
                <a:sym typeface="Raleway"/>
              </a:rPr>
              <a:t>Those were all overcome and each shows a decision and choice by the student. </a:t>
            </a:r>
          </a:p>
          <a:p>
            <a:pPr lvl="0" rtl="0">
              <a:spcBef>
                <a:spcPts val="0"/>
              </a:spcBef>
            </a:pPr>
            <a:r>
              <a:rPr lang="en-US" dirty="0" smtClean="0">
                <a:solidFill>
                  <a:schemeClr val="tx1"/>
                </a:solidFill>
                <a:latin typeface="Raleway"/>
                <a:ea typeface="Raleway"/>
                <a:cs typeface="Raleway"/>
                <a:sym typeface="Raleway"/>
              </a:rPr>
              <a:t>Facilitation: </a:t>
            </a:r>
            <a:r>
              <a:rPr lang="en-US" dirty="0" smtClean="0">
                <a:solidFill>
                  <a:schemeClr val="tx2"/>
                </a:solidFill>
                <a:latin typeface="Raleway"/>
                <a:ea typeface="Raleway"/>
                <a:cs typeface="Raleway"/>
                <a:sym typeface="Raleway"/>
              </a:rPr>
              <a:t>“Saying I was drunk is over simplification. May other people were drunk that very same night, you are the one here because of the many choice you made throughout the night.“ </a:t>
            </a:r>
            <a:endParaRPr b="1" dirty="0">
              <a:solidFill>
                <a:schemeClr val="tx2"/>
              </a:solidFill>
              <a:latin typeface="Raleway"/>
              <a:ea typeface="Raleway"/>
              <a:cs typeface="Raleway"/>
              <a:sym typeface="Raleway"/>
            </a:endParaRPr>
          </a:p>
        </p:txBody>
      </p:sp>
    </p:spTree>
    <p:extLst>
      <p:ext uri="{BB962C8B-B14F-4D97-AF65-F5344CB8AC3E}">
        <p14:creationId xmlns:p14="http://schemas.microsoft.com/office/powerpoint/2010/main" val="932772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6" name="Shape 115"/>
          <p:cNvSpPr txBox="1">
            <a:spLocks noGrp="1"/>
          </p:cNvSpPr>
          <p:nvPr>
            <p:ph type="title"/>
          </p:nvPr>
        </p:nvSpPr>
        <p:spPr>
          <a:xfrm>
            <a:off x="350044" y="191893"/>
            <a:ext cx="4813789" cy="776700"/>
          </a:xfrm>
          <a:prstGeom prst="rect">
            <a:avLst/>
          </a:prstGeom>
        </p:spPr>
        <p:txBody>
          <a:bodyPr lIns="91425" tIns="91425" rIns="91425" bIns="91425" anchor="t" anchorCtr="0">
            <a:noAutofit/>
          </a:bodyPr>
          <a:lstStyle/>
          <a:p>
            <a:pPr lvl="0" rtl="0">
              <a:spcBef>
                <a:spcPts val="0"/>
              </a:spcBef>
              <a:buNone/>
            </a:pPr>
            <a:r>
              <a:rPr lang="en-GB" sz="3600" dirty="0" smtClean="0">
                <a:solidFill>
                  <a:schemeClr val="lt2"/>
                </a:solidFill>
                <a:latin typeface="Calibri"/>
                <a:ea typeface="Calibri"/>
                <a:cs typeface="Calibri"/>
                <a:sym typeface="Calibri"/>
              </a:rPr>
              <a:t>Precision of Language</a:t>
            </a:r>
            <a:endParaRPr lang="en-GB" sz="3600" dirty="0">
              <a:solidFill>
                <a:schemeClr val="lt2"/>
              </a:solidFill>
              <a:latin typeface="Calibri"/>
              <a:ea typeface="Calibri"/>
              <a:cs typeface="Calibri"/>
              <a:sym typeface="Calibri"/>
            </a:endParaRPr>
          </a:p>
        </p:txBody>
      </p:sp>
      <p:sp>
        <p:nvSpPr>
          <p:cNvPr id="7" name="Shape 116"/>
          <p:cNvSpPr txBox="1">
            <a:spLocks noGrp="1"/>
          </p:cNvSpPr>
          <p:nvPr>
            <p:ph type="body" idx="1"/>
          </p:nvPr>
        </p:nvSpPr>
        <p:spPr>
          <a:xfrm>
            <a:off x="350044" y="878681"/>
            <a:ext cx="8322469" cy="3907632"/>
          </a:xfrm>
          <a:prstGeom prst="rect">
            <a:avLst/>
          </a:prstGeom>
        </p:spPr>
        <p:txBody>
          <a:bodyPr lIns="91425" tIns="91425" rIns="91425" bIns="91425" anchor="t" anchorCtr="0">
            <a:noAutofit/>
          </a:bodyPr>
          <a:lstStyle/>
          <a:p>
            <a:pPr lvl="0">
              <a:lnSpc>
                <a:spcPct val="100000"/>
              </a:lnSpc>
              <a:spcAft>
                <a:spcPts val="0"/>
              </a:spcAft>
            </a:pPr>
            <a:r>
              <a:rPr lang="en-GB" sz="2000" b="1" dirty="0" smtClean="0">
                <a:latin typeface="Calibri"/>
                <a:ea typeface="Calibri"/>
                <a:cs typeface="Calibri"/>
                <a:sym typeface="Calibri"/>
              </a:rPr>
              <a:t>Sex Offender</a:t>
            </a:r>
            <a:r>
              <a:rPr lang="en-GB" sz="2000" b="1" dirty="0">
                <a:latin typeface="Calibri"/>
                <a:ea typeface="Calibri"/>
                <a:cs typeface="Calibri"/>
                <a:sym typeface="Calibri"/>
              </a:rPr>
              <a:t>: </a:t>
            </a:r>
            <a:r>
              <a:rPr lang="en-GB" sz="2000" dirty="0">
                <a:latin typeface="Calibri"/>
                <a:ea typeface="Calibri"/>
                <a:cs typeface="Calibri"/>
                <a:sym typeface="Calibri"/>
              </a:rPr>
              <a:t>Broadest </a:t>
            </a:r>
            <a:r>
              <a:rPr lang="en-GB" sz="2000" dirty="0" smtClean="0">
                <a:latin typeface="Calibri"/>
                <a:ea typeface="Calibri"/>
                <a:cs typeface="Calibri"/>
                <a:sym typeface="Calibri"/>
              </a:rPr>
              <a:t>Category</a:t>
            </a:r>
          </a:p>
          <a:p>
            <a:pPr lvl="0">
              <a:lnSpc>
                <a:spcPct val="100000"/>
              </a:lnSpc>
              <a:spcAft>
                <a:spcPts val="0"/>
              </a:spcAft>
            </a:pPr>
            <a:endParaRPr lang="en-GB" sz="2000" dirty="0" smtClean="0">
              <a:latin typeface="Calibri"/>
              <a:ea typeface="Calibri"/>
              <a:cs typeface="Calibri"/>
              <a:sym typeface="Calibri"/>
            </a:endParaRPr>
          </a:p>
          <a:p>
            <a:pPr lvl="0">
              <a:lnSpc>
                <a:spcPct val="100000"/>
              </a:lnSpc>
              <a:spcAft>
                <a:spcPts val="0"/>
              </a:spcAft>
            </a:pPr>
            <a:r>
              <a:rPr lang="en-GB" sz="2000" b="1" dirty="0" smtClean="0">
                <a:latin typeface="Calibri"/>
                <a:ea typeface="Calibri"/>
                <a:cs typeface="Calibri"/>
                <a:sym typeface="Calibri"/>
              </a:rPr>
              <a:t>Child </a:t>
            </a:r>
            <a:r>
              <a:rPr lang="en-GB" sz="2000" b="1" dirty="0">
                <a:latin typeface="Calibri"/>
                <a:ea typeface="Calibri"/>
                <a:cs typeface="Calibri"/>
                <a:sym typeface="Calibri"/>
              </a:rPr>
              <a:t>Molester: </a:t>
            </a:r>
            <a:r>
              <a:rPr lang="en-GB" sz="2000" dirty="0">
                <a:latin typeface="Calibri"/>
                <a:ea typeface="Calibri"/>
                <a:cs typeface="Calibri"/>
                <a:sym typeface="Calibri"/>
              </a:rPr>
              <a:t>Significantly older individual (3-5 yrs) engages in sexual activity with </a:t>
            </a:r>
            <a:r>
              <a:rPr lang="en-GB" sz="2000" dirty="0" smtClean="0">
                <a:latin typeface="Calibri"/>
                <a:ea typeface="Calibri"/>
                <a:cs typeface="Calibri"/>
                <a:sym typeface="Calibri"/>
              </a:rPr>
              <a:t>children</a:t>
            </a:r>
          </a:p>
          <a:p>
            <a:pPr lvl="0">
              <a:lnSpc>
                <a:spcPct val="100000"/>
              </a:lnSpc>
              <a:spcAft>
                <a:spcPts val="0"/>
              </a:spcAft>
            </a:pPr>
            <a:endParaRPr lang="en-GB" sz="2000" dirty="0" smtClean="0">
              <a:latin typeface="Calibri"/>
              <a:ea typeface="Calibri"/>
              <a:cs typeface="Calibri"/>
              <a:sym typeface="Calibri"/>
            </a:endParaRPr>
          </a:p>
          <a:p>
            <a:pPr lvl="0">
              <a:lnSpc>
                <a:spcPct val="100000"/>
              </a:lnSpc>
              <a:spcAft>
                <a:spcPts val="0"/>
              </a:spcAft>
            </a:pPr>
            <a:r>
              <a:rPr lang="en-GB" sz="2000" b="1" dirty="0" smtClean="0">
                <a:latin typeface="Calibri"/>
                <a:ea typeface="Calibri"/>
                <a:cs typeface="Calibri"/>
                <a:sym typeface="Calibri"/>
              </a:rPr>
              <a:t>Rapist</a:t>
            </a:r>
            <a:r>
              <a:rPr lang="en-GB" sz="2000" b="1" dirty="0">
                <a:latin typeface="Calibri"/>
                <a:ea typeface="Calibri"/>
                <a:cs typeface="Calibri"/>
                <a:sym typeface="Calibri"/>
              </a:rPr>
              <a:t>: </a:t>
            </a:r>
            <a:r>
              <a:rPr lang="en-GB" sz="2000" dirty="0">
                <a:latin typeface="Calibri"/>
                <a:ea typeface="Calibri"/>
                <a:cs typeface="Calibri"/>
                <a:sym typeface="Calibri"/>
              </a:rPr>
              <a:t>Sexual perpetration against </a:t>
            </a:r>
            <a:r>
              <a:rPr lang="en-GB" sz="2000" dirty="0" smtClean="0">
                <a:latin typeface="Calibri"/>
                <a:ea typeface="Calibri"/>
                <a:cs typeface="Calibri"/>
                <a:sym typeface="Calibri"/>
              </a:rPr>
              <a:t>adults</a:t>
            </a:r>
          </a:p>
          <a:p>
            <a:pPr lvl="0">
              <a:lnSpc>
                <a:spcPct val="100000"/>
              </a:lnSpc>
              <a:spcAft>
                <a:spcPts val="0"/>
              </a:spcAft>
            </a:pPr>
            <a:endParaRPr lang="en-GB" sz="2000" dirty="0" smtClean="0">
              <a:latin typeface="Calibri"/>
              <a:ea typeface="Calibri"/>
              <a:cs typeface="Calibri"/>
              <a:sym typeface="Calibri"/>
            </a:endParaRPr>
          </a:p>
          <a:p>
            <a:pPr lvl="0">
              <a:lnSpc>
                <a:spcPct val="100000"/>
              </a:lnSpc>
              <a:spcAft>
                <a:spcPts val="0"/>
              </a:spcAft>
            </a:pPr>
            <a:r>
              <a:rPr lang="en-GB" sz="2000" b="1" dirty="0" smtClean="0">
                <a:latin typeface="Calibri"/>
                <a:ea typeface="Calibri"/>
                <a:cs typeface="Calibri"/>
                <a:sym typeface="Calibri"/>
              </a:rPr>
              <a:t>Pedophile</a:t>
            </a:r>
            <a:r>
              <a:rPr lang="en-GB" sz="2000" b="1" dirty="0">
                <a:latin typeface="Calibri"/>
                <a:ea typeface="Calibri"/>
                <a:cs typeface="Calibri"/>
                <a:sym typeface="Calibri"/>
              </a:rPr>
              <a:t>:  </a:t>
            </a:r>
            <a:r>
              <a:rPr lang="en-GB" sz="2000" dirty="0">
                <a:latin typeface="Calibri"/>
                <a:ea typeface="Calibri"/>
                <a:cs typeface="Calibri"/>
                <a:sym typeface="Calibri"/>
              </a:rPr>
              <a:t>Diagnostic, not legal term-sexual urges or </a:t>
            </a:r>
            <a:r>
              <a:rPr lang="en-GB" sz="2000" dirty="0" smtClean="0">
                <a:latin typeface="Calibri"/>
                <a:ea typeface="Calibri"/>
                <a:cs typeface="Calibri"/>
                <a:sym typeface="Calibri"/>
              </a:rPr>
              <a:t>behaviours </a:t>
            </a:r>
            <a:r>
              <a:rPr lang="en-GB" sz="2000" dirty="0">
                <a:latin typeface="Calibri"/>
                <a:ea typeface="Calibri"/>
                <a:cs typeface="Calibri"/>
                <a:sym typeface="Calibri"/>
              </a:rPr>
              <a:t>toward children &lt;13 - Exclusive-Non </a:t>
            </a:r>
            <a:r>
              <a:rPr lang="en-GB" sz="2000" dirty="0" smtClean="0">
                <a:latin typeface="Calibri"/>
                <a:ea typeface="Calibri"/>
                <a:cs typeface="Calibri"/>
                <a:sym typeface="Calibri"/>
              </a:rPr>
              <a:t>Exclusive</a:t>
            </a:r>
          </a:p>
          <a:p>
            <a:pPr lvl="0">
              <a:lnSpc>
                <a:spcPct val="100000"/>
              </a:lnSpc>
              <a:spcAft>
                <a:spcPts val="0"/>
              </a:spcAft>
            </a:pPr>
            <a:endParaRPr lang="en-GB" sz="2000" dirty="0" smtClean="0">
              <a:latin typeface="Calibri"/>
              <a:ea typeface="Calibri"/>
              <a:cs typeface="Calibri"/>
              <a:sym typeface="Calibri"/>
            </a:endParaRPr>
          </a:p>
          <a:p>
            <a:pPr lvl="0">
              <a:lnSpc>
                <a:spcPct val="100000"/>
              </a:lnSpc>
              <a:spcAft>
                <a:spcPts val="0"/>
              </a:spcAft>
            </a:pPr>
            <a:r>
              <a:rPr lang="en-GB" sz="2000" b="1" dirty="0" smtClean="0">
                <a:latin typeface="Calibri"/>
                <a:ea typeface="Calibri"/>
                <a:cs typeface="Calibri"/>
                <a:sym typeface="Calibri"/>
              </a:rPr>
              <a:t>Hebephilia</a:t>
            </a:r>
            <a:r>
              <a:rPr lang="en-GB" sz="2000" b="1" dirty="0">
                <a:latin typeface="Calibri"/>
                <a:ea typeface="Calibri"/>
                <a:cs typeface="Calibri"/>
                <a:sym typeface="Calibri"/>
              </a:rPr>
              <a:t>:  </a:t>
            </a:r>
            <a:r>
              <a:rPr lang="en-GB" sz="2000" dirty="0">
                <a:latin typeface="Calibri"/>
                <a:ea typeface="Calibri"/>
                <a:cs typeface="Calibri"/>
                <a:sym typeface="Calibri"/>
              </a:rPr>
              <a:t>Diagnostic/Not a DSM recognized term, urges or </a:t>
            </a:r>
            <a:r>
              <a:rPr lang="en-GB" sz="2000" dirty="0" smtClean="0">
                <a:latin typeface="Calibri"/>
                <a:ea typeface="Calibri"/>
                <a:cs typeface="Calibri"/>
                <a:sym typeface="Calibri"/>
              </a:rPr>
              <a:t>behaviours </a:t>
            </a:r>
            <a:r>
              <a:rPr lang="en-GB" sz="2000" dirty="0">
                <a:latin typeface="Calibri"/>
                <a:ea typeface="Calibri"/>
                <a:cs typeface="Calibri"/>
                <a:sym typeface="Calibri"/>
              </a:rPr>
              <a:t>toward pubescent children &lt;15</a:t>
            </a:r>
            <a:endParaRPr lang="en-GB" sz="2000" dirty="0" smtClean="0">
              <a:latin typeface="Calibri"/>
              <a:ea typeface="Calibri"/>
              <a:cs typeface="Calibri"/>
              <a:sym typeface="Calibri"/>
            </a:endParaRPr>
          </a:p>
        </p:txBody>
      </p:sp>
    </p:spTree>
    <p:extLst>
      <p:ext uri="{BB962C8B-B14F-4D97-AF65-F5344CB8AC3E}">
        <p14:creationId xmlns:p14="http://schemas.microsoft.com/office/powerpoint/2010/main" val="2157617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5139532"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Attachment Describes…</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1205840"/>
          </a:xfrm>
          <a:prstGeom prst="rect">
            <a:avLst/>
          </a:prstGeom>
        </p:spPr>
        <p:txBody>
          <a:bodyPr lIns="91425" tIns="91425" rIns="91425" bIns="91425" anchor="t" anchorCtr="0">
            <a:noAutofit/>
          </a:bodyPr>
          <a:lstStyle/>
          <a:p>
            <a:pPr lvl="0" rtl="0">
              <a:spcBef>
                <a:spcPts val="0"/>
              </a:spcBef>
              <a:buNone/>
            </a:pPr>
            <a:r>
              <a:rPr lang="en-US" dirty="0" smtClean="0">
                <a:latin typeface="Raleway"/>
                <a:ea typeface="Raleway"/>
                <a:cs typeface="Raleway"/>
                <a:sym typeface="Raleway"/>
              </a:rPr>
              <a:t>The dynamics of long term and short term interpersonal relationships</a:t>
            </a:r>
            <a:endParaRPr lang="en-US" dirty="0">
              <a:latin typeface="Raleway"/>
              <a:ea typeface="Raleway"/>
              <a:cs typeface="Raleway"/>
              <a:sym typeface="Raleway"/>
            </a:endParaRPr>
          </a:p>
          <a:p>
            <a:pPr lvl="0" rtl="0">
              <a:spcBef>
                <a:spcPts val="0"/>
              </a:spcBef>
              <a:buNone/>
            </a:pPr>
            <a:r>
              <a:rPr lang="en-US" b="1" dirty="0" smtClean="0">
                <a:latin typeface="Raleway"/>
                <a:ea typeface="Raleway"/>
                <a:cs typeface="Raleway"/>
                <a:sym typeface="Raleway"/>
              </a:rPr>
              <a:t>Important: </a:t>
            </a:r>
            <a:r>
              <a:rPr lang="en-US" dirty="0" smtClean="0">
                <a:latin typeface="Raleway"/>
                <a:ea typeface="Raleway"/>
                <a:cs typeface="Raleway"/>
                <a:sym typeface="Raleway"/>
              </a:rPr>
              <a:t>Sexual aggressors typically are more insecurely attached (fearful of closeness, controlling in relationships) </a:t>
            </a:r>
          </a:p>
        </p:txBody>
      </p:sp>
    </p:spTree>
    <p:extLst>
      <p:ext uri="{BB962C8B-B14F-4D97-AF65-F5344CB8AC3E}">
        <p14:creationId xmlns:p14="http://schemas.microsoft.com/office/powerpoint/2010/main" val="3194354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5139532"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Education</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2047088"/>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Multi</a:t>
            </a:r>
            <a:r>
              <a:rPr lang="en-US" dirty="0" smtClean="0">
                <a:solidFill>
                  <a:schemeClr val="tx2"/>
                </a:solidFill>
                <a:latin typeface="Raleway"/>
                <a:ea typeface="Raleway"/>
                <a:cs typeface="Raleway"/>
                <a:sym typeface="Raleway"/>
              </a:rPr>
              <a:t> </a:t>
            </a:r>
            <a:r>
              <a:rPr lang="en-US" dirty="0" smtClean="0">
                <a:latin typeface="Raleway"/>
                <a:ea typeface="Raleway"/>
                <a:cs typeface="Raleway"/>
                <a:sym typeface="Raleway"/>
              </a:rPr>
              <a:t>session education</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High Dose education in a natural environment</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Consistent and pervasive behavior role modeling people of personal value</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Indicated education for offenders</a:t>
            </a:r>
          </a:p>
          <a:p>
            <a:pPr lvl="0" rtl="0">
              <a:spcBef>
                <a:spcPts val="0"/>
              </a:spcBef>
            </a:pPr>
            <a:endParaRPr dirty="0">
              <a:latin typeface="Raleway"/>
              <a:ea typeface="Raleway"/>
              <a:cs typeface="Raleway"/>
              <a:sym typeface="Raleway"/>
            </a:endParaRPr>
          </a:p>
        </p:txBody>
      </p:sp>
    </p:spTree>
    <p:extLst>
      <p:ext uri="{BB962C8B-B14F-4D97-AF65-F5344CB8AC3E}">
        <p14:creationId xmlns:p14="http://schemas.microsoft.com/office/powerpoint/2010/main" val="427027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5796024"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Environmental</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1614272"/>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Reduction in high risk times, places, events, activities</a:t>
            </a:r>
          </a:p>
          <a:p>
            <a:pPr marL="285750" indent="-285750">
              <a:buFont typeface="Arial" panose="020B0604020202020204" pitchFamily="34" charset="0"/>
              <a:buChar char="•"/>
            </a:pPr>
            <a:r>
              <a:rPr lang="en-US" dirty="0">
                <a:latin typeface="Raleway"/>
                <a:ea typeface="Raleway"/>
                <a:cs typeface="Raleway"/>
                <a:sym typeface="Raleway"/>
              </a:rPr>
              <a:t>Monitoring of overlapping social affiliations </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Reduction in sexual violence facilitation and apathy </a:t>
            </a:r>
          </a:p>
        </p:txBody>
      </p:sp>
    </p:spTree>
    <p:extLst>
      <p:ext uri="{BB962C8B-B14F-4D97-AF65-F5344CB8AC3E}">
        <p14:creationId xmlns:p14="http://schemas.microsoft.com/office/powerpoint/2010/main" val="1300075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8" y="445025"/>
            <a:ext cx="7923997"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Pro Social Bystander Intervention</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1614272"/>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b="1" dirty="0" smtClean="0">
                <a:solidFill>
                  <a:schemeClr val="tx2"/>
                </a:solidFill>
                <a:latin typeface="Raleway"/>
                <a:ea typeface="Raleway"/>
                <a:cs typeface="Raleway"/>
                <a:sym typeface="Raleway"/>
              </a:rPr>
              <a:t>Challenging causal conversations and statement</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Cultivating a culture of respect and accountability (formal and informal)</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Increase willingness to intervene (large and small)</a:t>
            </a:r>
            <a:endParaRPr dirty="0">
              <a:latin typeface="Raleway"/>
              <a:ea typeface="Raleway"/>
              <a:cs typeface="Raleway"/>
              <a:sym typeface="Raleway"/>
            </a:endParaRPr>
          </a:p>
        </p:txBody>
      </p:sp>
    </p:spTree>
    <p:extLst>
      <p:ext uri="{BB962C8B-B14F-4D97-AF65-F5344CB8AC3E}">
        <p14:creationId xmlns:p14="http://schemas.microsoft.com/office/powerpoint/2010/main" val="340653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8" y="445025"/>
            <a:ext cx="7923997"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Internal Restorative Justice Model</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3010256"/>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Connecting with personal stake holders (people who matter most)</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Working to repair harm internally with peers and community</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Respected mentor to hold accountable or curb recidivism</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Identify and empower peer thought leaders to verbalize cultural expectations</a:t>
            </a:r>
          </a:p>
          <a:p>
            <a:pPr marL="285750" lvl="0" indent="-285750" rtl="0">
              <a:spcBef>
                <a:spcPts val="0"/>
              </a:spcBef>
              <a:buFont typeface="Arial" panose="020B0604020202020204" pitchFamily="34" charset="0"/>
              <a:buChar char="•"/>
            </a:pPr>
            <a:r>
              <a:rPr lang="en-US" dirty="0" smtClean="0">
                <a:latin typeface="Raleway"/>
                <a:ea typeface="Raleway"/>
                <a:cs typeface="Raleway"/>
                <a:sym typeface="Raleway"/>
              </a:rPr>
              <a:t>Establishment of </a:t>
            </a:r>
            <a:r>
              <a:rPr lang="en-US" b="1" dirty="0" smtClean="0">
                <a:solidFill>
                  <a:schemeClr val="tx2"/>
                </a:solidFill>
                <a:latin typeface="Raleway"/>
                <a:ea typeface="Raleway"/>
                <a:cs typeface="Raleway"/>
                <a:sym typeface="Raleway"/>
              </a:rPr>
              <a:t>personal attachments</a:t>
            </a:r>
            <a:endParaRPr b="1" dirty="0">
              <a:solidFill>
                <a:schemeClr val="tx2"/>
              </a:solidFill>
              <a:latin typeface="Raleway"/>
              <a:ea typeface="Raleway"/>
              <a:cs typeface="Raleway"/>
              <a:sym typeface="Raleway"/>
            </a:endParaRPr>
          </a:p>
        </p:txBody>
      </p:sp>
    </p:spTree>
    <p:extLst>
      <p:ext uri="{BB962C8B-B14F-4D97-AF65-F5344CB8AC3E}">
        <p14:creationId xmlns:p14="http://schemas.microsoft.com/office/powerpoint/2010/main" val="49716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557641" y="1965482"/>
            <a:ext cx="3249978" cy="1813561"/>
          </a:xfrm>
          <a:prstGeom prst="rect">
            <a:avLst/>
          </a:prstGeom>
        </p:spPr>
        <p:txBody>
          <a:bodyPr lIns="91425" tIns="91425" rIns="91425" bIns="91425" anchor="t" anchorCtr="0">
            <a:noAutofit/>
          </a:bodyPr>
          <a:lstStyle/>
          <a:p>
            <a:pPr lvl="0" rtl="0">
              <a:spcBef>
                <a:spcPts val="0"/>
              </a:spcBef>
              <a:buNone/>
            </a:pPr>
            <a:r>
              <a:rPr lang="en-GB" sz="3600" dirty="0" smtClean="0">
                <a:latin typeface="Raleway"/>
                <a:ea typeface="Raleway"/>
                <a:cs typeface="Raleway"/>
                <a:sym typeface="Raleway"/>
              </a:rPr>
              <a:t>Resources</a:t>
            </a:r>
            <a:br>
              <a:rPr lang="en-GB" sz="3600" dirty="0" smtClean="0">
                <a:latin typeface="Raleway"/>
                <a:ea typeface="Raleway"/>
                <a:cs typeface="Raleway"/>
                <a:sym typeface="Raleway"/>
              </a:rPr>
            </a:br>
            <a:r>
              <a:rPr lang="en-GB" sz="3600" dirty="0" smtClean="0">
                <a:latin typeface="Raleway"/>
                <a:ea typeface="Raleway"/>
                <a:cs typeface="Raleway"/>
                <a:sym typeface="Raleway"/>
              </a:rPr>
              <a:t/>
            </a:r>
            <a:br>
              <a:rPr lang="en-GB" sz="3600" dirty="0" smtClean="0">
                <a:latin typeface="Raleway"/>
                <a:ea typeface="Raleway"/>
                <a:cs typeface="Raleway"/>
                <a:sym typeface="Raleway"/>
              </a:rPr>
            </a:br>
            <a:r>
              <a:rPr lang="en-GB" sz="3600" dirty="0" smtClean="0">
                <a:latin typeface="Raleway"/>
                <a:ea typeface="Raleway"/>
                <a:cs typeface="Raleway"/>
                <a:sym typeface="Raleway"/>
              </a:rPr>
              <a:t>Stopitnow.org</a:t>
            </a:r>
            <a:br>
              <a:rPr lang="en-GB" sz="3600" dirty="0" smtClean="0">
                <a:latin typeface="Raleway"/>
                <a:ea typeface="Raleway"/>
                <a:cs typeface="Raleway"/>
                <a:sym typeface="Raleway"/>
              </a:rPr>
            </a:br>
            <a:endParaRPr lang="en-GB" sz="3600" dirty="0">
              <a:latin typeface="Raleway"/>
              <a:ea typeface="Raleway"/>
              <a:cs typeface="Raleway"/>
              <a:sym typeface="Raleway"/>
            </a:endParaRPr>
          </a:p>
        </p:txBody>
      </p:sp>
      <p:pic>
        <p:nvPicPr>
          <p:cNvPr id="2" name="Picture 1"/>
          <p:cNvPicPr>
            <a:picLocks noChangeAspect="1"/>
          </p:cNvPicPr>
          <p:nvPr/>
        </p:nvPicPr>
        <p:blipFill>
          <a:blip r:embed="rId3"/>
          <a:stretch>
            <a:fillRect/>
          </a:stretch>
        </p:blipFill>
        <p:spPr>
          <a:xfrm>
            <a:off x="4100945" y="0"/>
            <a:ext cx="5043055" cy="5043055"/>
          </a:xfrm>
          <a:prstGeom prst="rect">
            <a:avLst/>
          </a:prstGeom>
        </p:spPr>
      </p:pic>
    </p:spTree>
    <p:extLst>
      <p:ext uri="{BB962C8B-B14F-4D97-AF65-F5344CB8AC3E}">
        <p14:creationId xmlns:p14="http://schemas.microsoft.com/office/powerpoint/2010/main" val="2517685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90250" y="1402575"/>
            <a:ext cx="4220700" cy="1959000"/>
          </a:xfrm>
          <a:prstGeom prst="rect">
            <a:avLst/>
          </a:prstGeom>
        </p:spPr>
        <p:txBody>
          <a:bodyPr lIns="91425" tIns="91425" rIns="91425" bIns="91425" anchor="ctr" anchorCtr="0">
            <a:noAutofit/>
          </a:bodyPr>
          <a:lstStyle/>
          <a:p>
            <a:pPr lvl="0" rtl="0">
              <a:spcBef>
                <a:spcPts val="0"/>
              </a:spcBef>
              <a:buNone/>
            </a:pPr>
            <a:r>
              <a:rPr lang="en-GB" dirty="0" smtClean="0">
                <a:solidFill>
                  <a:schemeClr val="lt1"/>
                </a:solidFill>
                <a:latin typeface="Raleway"/>
                <a:ea typeface="Raleway"/>
                <a:cs typeface="Raleway"/>
                <a:sym typeface="Raleway"/>
              </a:rPr>
              <a:t>Contact Info</a:t>
            </a:r>
            <a:endParaRPr lang="en-GB" dirty="0">
              <a:solidFill>
                <a:schemeClr val="lt1"/>
              </a:solidFill>
              <a:latin typeface="Raleway"/>
              <a:ea typeface="Raleway"/>
              <a:cs typeface="Raleway"/>
              <a:sym typeface="Raleway"/>
            </a:endParaRPr>
          </a:p>
        </p:txBody>
      </p:sp>
      <p:sp>
        <p:nvSpPr>
          <p:cNvPr id="165" name="Shape 165"/>
          <p:cNvSpPr/>
          <p:nvPr/>
        </p:nvSpPr>
        <p:spPr>
          <a:xfrm>
            <a:off x="3172050" y="656100"/>
            <a:ext cx="1468200" cy="1053000"/>
          </a:xfrm>
          <a:prstGeom prst="wedgeEllipseCallout">
            <a:avLst>
              <a:gd name="adj1" fmla="val -17058"/>
              <a:gd name="adj2" fmla="val 47369"/>
            </a:avLst>
          </a:prstGeom>
          <a:solidFill>
            <a:schemeClr val="l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6" name="Shape 166"/>
          <p:cNvSpPr txBox="1"/>
          <p:nvPr/>
        </p:nvSpPr>
        <p:spPr>
          <a:xfrm>
            <a:off x="3221182" y="995250"/>
            <a:ext cx="1419068" cy="374700"/>
          </a:xfrm>
          <a:prstGeom prst="rect">
            <a:avLst/>
          </a:prstGeom>
          <a:noFill/>
          <a:ln>
            <a:noFill/>
          </a:ln>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sapec@ku.edu</a:t>
            </a:r>
            <a:endParaRPr lang="en-GB" dirty="0">
              <a:latin typeface="Raleway"/>
              <a:ea typeface="Raleway"/>
              <a:cs typeface="Raleway"/>
              <a:sym typeface="Raleway"/>
            </a:endParaRPr>
          </a:p>
        </p:txBody>
      </p:sp>
      <p:sp>
        <p:nvSpPr>
          <p:cNvPr id="167" name="Shape 167"/>
          <p:cNvSpPr/>
          <p:nvPr/>
        </p:nvSpPr>
        <p:spPr>
          <a:xfrm>
            <a:off x="6965100" y="83550"/>
            <a:ext cx="1721100" cy="1149300"/>
          </a:xfrm>
          <a:prstGeom prst="wedgeEllipseCallout">
            <a:avLst>
              <a:gd name="adj1" fmla="val -16003"/>
              <a:gd name="adj2" fmla="val 48637"/>
            </a:avLst>
          </a:prstGeom>
          <a:solidFill>
            <a:schemeClr val="l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8" name="Shape 168"/>
          <p:cNvSpPr txBox="1"/>
          <p:nvPr/>
        </p:nvSpPr>
        <p:spPr>
          <a:xfrm>
            <a:off x="7112100" y="483450"/>
            <a:ext cx="1427100" cy="374700"/>
          </a:xfrm>
          <a:prstGeom prst="rect">
            <a:avLst/>
          </a:prstGeom>
          <a:noFill/>
          <a:ln>
            <a:noFill/>
          </a:ln>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785-864-5879</a:t>
            </a:r>
            <a:endParaRPr lang="en-GB" dirty="0">
              <a:latin typeface="Raleway"/>
              <a:ea typeface="Raleway"/>
              <a:cs typeface="Raleway"/>
              <a:sym typeface="Raleway"/>
            </a:endParaRPr>
          </a:p>
        </p:txBody>
      </p:sp>
      <p:sp>
        <p:nvSpPr>
          <p:cNvPr id="169" name="Shape 169"/>
          <p:cNvSpPr/>
          <p:nvPr/>
        </p:nvSpPr>
        <p:spPr>
          <a:xfrm>
            <a:off x="4799775" y="1751950"/>
            <a:ext cx="1184700" cy="1053000"/>
          </a:xfrm>
          <a:prstGeom prst="wedgeEllipseCallout">
            <a:avLst>
              <a:gd name="adj1" fmla="val -14401"/>
              <a:gd name="adj2" fmla="val 46053"/>
            </a:avLst>
          </a:prstGeom>
          <a:solidFill>
            <a:schemeClr val="l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Font typeface="Arial"/>
              <a:buNone/>
            </a:pPr>
            <a:r>
              <a:rPr lang="en-GB" dirty="0" smtClean="0">
                <a:solidFill>
                  <a:schemeClr val="dk1"/>
                </a:solidFill>
                <a:latin typeface="Raleway"/>
                <a:ea typeface="Raleway"/>
                <a:cs typeface="Raleway"/>
                <a:sym typeface="Raleway"/>
              </a:rPr>
              <a:t>116 Carruth</a:t>
            </a:r>
            <a:r>
              <a:rPr lang="en-GB" dirty="0">
                <a:solidFill>
                  <a:schemeClr val="dk1"/>
                </a:solidFill>
                <a:latin typeface="Raleway"/>
                <a:ea typeface="Raleway"/>
                <a:cs typeface="Raleway"/>
                <a:sym typeface="Raleway"/>
              </a:rPr>
              <a:t> </a:t>
            </a:r>
            <a:r>
              <a:rPr lang="en-GB" dirty="0" smtClean="0">
                <a:solidFill>
                  <a:schemeClr val="dk1"/>
                </a:solidFill>
                <a:latin typeface="Raleway"/>
                <a:ea typeface="Raleway"/>
                <a:cs typeface="Raleway"/>
                <a:sym typeface="Raleway"/>
              </a:rPr>
              <a:t>O’leary </a:t>
            </a:r>
            <a:endParaRPr lang="en-GB" dirty="0">
              <a:solidFill>
                <a:schemeClr val="dk1"/>
              </a:solidFill>
              <a:latin typeface="Raleway"/>
              <a:ea typeface="Raleway"/>
              <a:cs typeface="Raleway"/>
              <a:sym typeface="Raleway"/>
            </a:endParaRPr>
          </a:p>
        </p:txBody>
      </p:sp>
      <p:sp>
        <p:nvSpPr>
          <p:cNvPr id="170" name="Shape 170"/>
          <p:cNvSpPr/>
          <p:nvPr/>
        </p:nvSpPr>
        <p:spPr>
          <a:xfrm>
            <a:off x="6866025" y="1826850"/>
            <a:ext cx="1598400" cy="1149300"/>
          </a:xfrm>
          <a:prstGeom prst="wedgeEllipseCallout">
            <a:avLst>
              <a:gd name="adj1" fmla="val -16933"/>
              <a:gd name="adj2" fmla="val 46829"/>
            </a:avLst>
          </a:prstGeom>
          <a:solidFill>
            <a:schemeClr val="l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71" name="Shape 171"/>
          <p:cNvSpPr txBox="1"/>
          <p:nvPr/>
        </p:nvSpPr>
        <p:spPr>
          <a:xfrm>
            <a:off x="7007625" y="2086675"/>
            <a:ext cx="1315200" cy="590800"/>
          </a:xfrm>
          <a:prstGeom prst="rect">
            <a:avLst/>
          </a:prstGeom>
          <a:noFill/>
          <a:ln>
            <a:noFill/>
          </a:ln>
        </p:spPr>
        <p:txBody>
          <a:bodyPr lIns="91425" tIns="91425" rIns="91425" bIns="91425" anchor="t" anchorCtr="0">
            <a:noAutofit/>
          </a:bodyPr>
          <a:lstStyle/>
          <a:p>
            <a:pPr lvl="0" algn="ctr" rtl="0">
              <a:spcBef>
                <a:spcPts val="0"/>
              </a:spcBef>
              <a:buNone/>
            </a:pPr>
            <a:r>
              <a:rPr lang="en-GB" dirty="0" smtClean="0">
                <a:latin typeface="Raleway"/>
                <a:ea typeface="Raleway"/>
                <a:cs typeface="Raleway"/>
                <a:sym typeface="Raleway"/>
              </a:rPr>
              <a:t>Twitter @ku_sapec</a:t>
            </a:r>
            <a:endParaRPr lang="en-GB" dirty="0">
              <a:latin typeface="Raleway"/>
              <a:ea typeface="Raleway"/>
              <a:cs typeface="Raleway"/>
              <a:sym typeface="Raleway"/>
            </a:endParaRPr>
          </a:p>
        </p:txBody>
      </p:sp>
      <p:sp>
        <p:nvSpPr>
          <p:cNvPr id="172" name="Shape 172"/>
          <p:cNvSpPr/>
          <p:nvPr/>
        </p:nvSpPr>
        <p:spPr>
          <a:xfrm>
            <a:off x="4762882" y="3569700"/>
            <a:ext cx="1427100" cy="1149300"/>
          </a:xfrm>
          <a:prstGeom prst="wedgeEllipseCallout">
            <a:avLst>
              <a:gd name="adj1" fmla="val -18891"/>
              <a:gd name="adj2" fmla="val 48034"/>
            </a:avLst>
          </a:prstGeom>
          <a:solidFill>
            <a:schemeClr val="lt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Font typeface="Arial"/>
              <a:buNone/>
            </a:pPr>
            <a:endParaRPr dirty="0"/>
          </a:p>
        </p:txBody>
      </p:sp>
      <p:sp>
        <p:nvSpPr>
          <p:cNvPr id="173" name="Shape 173"/>
          <p:cNvSpPr txBox="1"/>
          <p:nvPr/>
        </p:nvSpPr>
        <p:spPr>
          <a:xfrm>
            <a:off x="4825466" y="3876300"/>
            <a:ext cx="1301932" cy="490500"/>
          </a:xfrm>
          <a:prstGeom prst="rect">
            <a:avLst/>
          </a:prstGeom>
          <a:noFill/>
          <a:ln>
            <a:noFill/>
          </a:ln>
        </p:spPr>
        <p:txBody>
          <a:bodyPr lIns="91425" tIns="91425" rIns="91425" bIns="91425" anchor="t" anchorCtr="0">
            <a:noAutofit/>
          </a:bodyPr>
          <a:lstStyle/>
          <a:p>
            <a:pPr lvl="0" algn="ctr" rtl="0">
              <a:spcBef>
                <a:spcPts val="0"/>
              </a:spcBef>
              <a:buNone/>
            </a:pPr>
            <a:r>
              <a:rPr lang="en-GB" dirty="0" smtClean="0">
                <a:latin typeface="Raleway"/>
                <a:ea typeface="Raleway"/>
                <a:cs typeface="Raleway"/>
                <a:sym typeface="Raleway"/>
              </a:rPr>
              <a:t>Facebook</a:t>
            </a:r>
          </a:p>
          <a:p>
            <a:pPr lvl="0" algn="ctr" rtl="0">
              <a:spcBef>
                <a:spcPts val="0"/>
              </a:spcBef>
              <a:buNone/>
            </a:pPr>
            <a:r>
              <a:rPr lang="en-GB" dirty="0" smtClean="0">
                <a:latin typeface="Raleway"/>
                <a:ea typeface="Raleway"/>
                <a:cs typeface="Raleway"/>
                <a:sym typeface="Raleway"/>
              </a:rPr>
              <a:t>kusapec</a:t>
            </a:r>
            <a:endParaRPr lang="en-GB" dirty="0">
              <a:latin typeface="Raleway"/>
              <a:ea typeface="Raleway"/>
              <a:cs typeface="Raleway"/>
              <a:sym typeface="Raleway"/>
            </a:endParaRPr>
          </a:p>
        </p:txBody>
      </p:sp>
      <p:sp>
        <p:nvSpPr>
          <p:cNvPr id="174" name="Shape 174"/>
          <p:cNvSpPr/>
          <p:nvPr/>
        </p:nvSpPr>
        <p:spPr>
          <a:xfrm>
            <a:off x="7112100" y="3570150"/>
            <a:ext cx="1427100" cy="1149300"/>
          </a:xfrm>
          <a:prstGeom prst="wedgeEllipseCallout">
            <a:avLst>
              <a:gd name="adj1" fmla="val -14523"/>
              <a:gd name="adj2" fmla="val 48034"/>
            </a:avLst>
          </a:prstGeom>
          <a:solidFill>
            <a:schemeClr val="lt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175" name="Shape 175"/>
          <p:cNvSpPr txBox="1"/>
          <p:nvPr/>
        </p:nvSpPr>
        <p:spPr>
          <a:xfrm>
            <a:off x="7195228" y="3960450"/>
            <a:ext cx="1427100" cy="490500"/>
          </a:xfrm>
          <a:prstGeom prst="rect">
            <a:avLst/>
          </a:prstGeom>
          <a:noFill/>
          <a:ln>
            <a:noFill/>
          </a:ln>
        </p:spPr>
        <p:txBody>
          <a:bodyPr lIns="91425" tIns="91425" rIns="91425" bIns="91425" anchor="t" anchorCtr="0">
            <a:noAutofit/>
          </a:bodyPr>
          <a:lstStyle/>
          <a:p>
            <a:pPr lvl="0" rtl="0">
              <a:spcBef>
                <a:spcPts val="0"/>
              </a:spcBef>
              <a:buNone/>
            </a:pPr>
            <a:r>
              <a:rPr lang="en-GB" dirty="0">
                <a:latin typeface="Raleway"/>
                <a:ea typeface="Raleway"/>
                <a:cs typeface="Raleway"/>
                <a:sym typeface="Raleway"/>
              </a:rPr>
              <a:t>s</a:t>
            </a:r>
            <a:r>
              <a:rPr lang="en-GB" dirty="0" smtClean="0">
                <a:latin typeface="Raleway"/>
                <a:ea typeface="Raleway"/>
                <a:cs typeface="Raleway"/>
                <a:sym typeface="Raleway"/>
              </a:rPr>
              <a:t>apec.ku.edu</a:t>
            </a:r>
            <a:endParaRPr lang="en-GB" dirty="0">
              <a:latin typeface="Raleway"/>
              <a:ea typeface="Raleway"/>
              <a:cs typeface="Raleway"/>
              <a:sym typeface="Raleway"/>
            </a:endParaRPr>
          </a:p>
        </p:txBody>
      </p:sp>
      <p:sp>
        <p:nvSpPr>
          <p:cNvPr id="176" name="Shape 176"/>
          <p:cNvSpPr/>
          <p:nvPr/>
        </p:nvSpPr>
        <p:spPr>
          <a:xfrm>
            <a:off x="2632500" y="3301650"/>
            <a:ext cx="1671900" cy="1149300"/>
          </a:xfrm>
          <a:prstGeom prst="wedgeEllipseCallout">
            <a:avLst>
              <a:gd name="adj1" fmla="val -15861"/>
              <a:gd name="adj2" fmla="val 46226"/>
            </a:avLst>
          </a:prstGeom>
          <a:solidFill>
            <a:schemeClr val="l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77" name="Shape 177"/>
          <p:cNvSpPr txBox="1"/>
          <p:nvPr/>
        </p:nvSpPr>
        <p:spPr>
          <a:xfrm>
            <a:off x="2794950" y="3569700"/>
            <a:ext cx="1184700" cy="490500"/>
          </a:xfrm>
          <a:prstGeom prst="rect">
            <a:avLst/>
          </a:prstGeom>
          <a:noFill/>
          <a:ln>
            <a:noFill/>
          </a:ln>
        </p:spPr>
        <p:txBody>
          <a:bodyPr lIns="91425" tIns="91425" rIns="91425" bIns="91425" anchor="t" anchorCtr="0">
            <a:noAutofit/>
          </a:bodyPr>
          <a:lstStyle/>
          <a:p>
            <a:pPr lvl="0" algn="ctr" rtl="0">
              <a:spcBef>
                <a:spcPts val="0"/>
              </a:spcBef>
              <a:buNone/>
            </a:pPr>
            <a:r>
              <a:rPr lang="en-GB" dirty="0" smtClean="0">
                <a:latin typeface="Raleway"/>
                <a:ea typeface="Raleway"/>
                <a:cs typeface="Raleway"/>
                <a:sym typeface="Raleway"/>
              </a:rPr>
              <a:t>Snapchat</a:t>
            </a:r>
          </a:p>
          <a:p>
            <a:pPr lvl="0" algn="ctr" rtl="0">
              <a:spcBef>
                <a:spcPts val="0"/>
              </a:spcBef>
              <a:buNone/>
            </a:pPr>
            <a:r>
              <a:rPr lang="en-GB" dirty="0" smtClean="0">
                <a:latin typeface="Raleway"/>
                <a:ea typeface="Raleway"/>
                <a:cs typeface="Raleway"/>
                <a:sym typeface="Raleway"/>
              </a:rPr>
              <a:t>ku_sapec</a:t>
            </a:r>
            <a:endParaRPr lang="en-GB" dirty="0">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6" name="Shape 115"/>
          <p:cNvSpPr txBox="1">
            <a:spLocks noGrp="1"/>
          </p:cNvSpPr>
          <p:nvPr>
            <p:ph type="title"/>
          </p:nvPr>
        </p:nvSpPr>
        <p:spPr>
          <a:xfrm>
            <a:off x="800100" y="591943"/>
            <a:ext cx="7265194" cy="776700"/>
          </a:xfrm>
          <a:prstGeom prst="rect">
            <a:avLst/>
          </a:prstGeom>
        </p:spPr>
        <p:txBody>
          <a:bodyPr lIns="91425" tIns="91425" rIns="91425" bIns="91425" anchor="t" anchorCtr="0">
            <a:noAutofit/>
          </a:bodyPr>
          <a:lstStyle/>
          <a:p>
            <a:pPr lvl="0" algn="ctr" rtl="0">
              <a:spcBef>
                <a:spcPts val="0"/>
              </a:spcBef>
              <a:buNone/>
            </a:pPr>
            <a:r>
              <a:rPr lang="en-GB" sz="3600" dirty="0" smtClean="0">
                <a:solidFill>
                  <a:schemeClr val="lt2"/>
                </a:solidFill>
                <a:latin typeface="Calibri"/>
                <a:ea typeface="Calibri"/>
                <a:cs typeface="Calibri"/>
                <a:sym typeface="Calibri"/>
              </a:rPr>
              <a:t>Four Dominate Rapist Typologies </a:t>
            </a:r>
            <a:endParaRPr lang="en-GB" sz="3600" dirty="0">
              <a:solidFill>
                <a:schemeClr val="lt2"/>
              </a:solidFill>
              <a:latin typeface="Calibri"/>
              <a:ea typeface="Calibri"/>
              <a:cs typeface="Calibri"/>
              <a:sym typeface="Calibri"/>
            </a:endParaRPr>
          </a:p>
        </p:txBody>
      </p:sp>
      <p:sp>
        <p:nvSpPr>
          <p:cNvPr id="7" name="Shape 116"/>
          <p:cNvSpPr txBox="1">
            <a:spLocks noGrp="1"/>
          </p:cNvSpPr>
          <p:nvPr>
            <p:ph type="body" idx="1"/>
          </p:nvPr>
        </p:nvSpPr>
        <p:spPr>
          <a:xfrm>
            <a:off x="1046264" y="1368643"/>
            <a:ext cx="6772866" cy="3052008"/>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GB" sz="2400" b="1" i="1" dirty="0" smtClean="0">
                <a:latin typeface="Calibri"/>
                <a:ea typeface="Calibri"/>
                <a:cs typeface="Calibri"/>
                <a:sym typeface="Calibri"/>
              </a:rPr>
              <a:t>*Power Reassurance</a:t>
            </a:r>
          </a:p>
          <a:p>
            <a:pPr lvl="0" algn="ctr" rtl="0">
              <a:lnSpc>
                <a:spcPct val="100000"/>
              </a:lnSpc>
              <a:spcBef>
                <a:spcPts val="0"/>
              </a:spcBef>
              <a:spcAft>
                <a:spcPts val="0"/>
              </a:spcAft>
              <a:buNone/>
            </a:pPr>
            <a:endParaRPr lang="en-GB" sz="2400" b="1" i="1" dirty="0" smtClean="0">
              <a:solidFill>
                <a:schemeClr val="tx2"/>
              </a:solidFill>
              <a:latin typeface="Calibri"/>
              <a:ea typeface="Calibri"/>
              <a:cs typeface="Calibri"/>
              <a:sym typeface="Calibri"/>
            </a:endParaRPr>
          </a:p>
          <a:p>
            <a:pPr lvl="0" algn="ctr" rtl="0">
              <a:lnSpc>
                <a:spcPct val="100000"/>
              </a:lnSpc>
              <a:spcBef>
                <a:spcPts val="0"/>
              </a:spcBef>
              <a:spcAft>
                <a:spcPts val="0"/>
              </a:spcAft>
              <a:buNone/>
            </a:pPr>
            <a:r>
              <a:rPr lang="en-GB" sz="2400" b="1" i="1" dirty="0" smtClean="0">
                <a:solidFill>
                  <a:schemeClr val="tx2"/>
                </a:solidFill>
                <a:latin typeface="Calibri"/>
                <a:ea typeface="Calibri"/>
                <a:cs typeface="Calibri"/>
                <a:sym typeface="Calibri"/>
              </a:rPr>
              <a:t>*Power Assertive</a:t>
            </a:r>
          </a:p>
          <a:p>
            <a:pPr lvl="0" algn="ctr" rtl="0">
              <a:lnSpc>
                <a:spcPct val="100000"/>
              </a:lnSpc>
              <a:spcBef>
                <a:spcPts val="0"/>
              </a:spcBef>
              <a:spcAft>
                <a:spcPts val="0"/>
              </a:spcAft>
              <a:buNone/>
            </a:pPr>
            <a:endParaRPr lang="en-GB" sz="2400" b="1" i="1" dirty="0" smtClean="0">
              <a:latin typeface="Calibri"/>
              <a:ea typeface="Calibri"/>
              <a:cs typeface="Calibri"/>
              <a:sym typeface="Calibri"/>
            </a:endParaRPr>
          </a:p>
          <a:p>
            <a:pPr lvl="0" algn="ctr" rtl="0">
              <a:lnSpc>
                <a:spcPct val="100000"/>
              </a:lnSpc>
              <a:spcBef>
                <a:spcPts val="0"/>
              </a:spcBef>
              <a:spcAft>
                <a:spcPts val="0"/>
              </a:spcAft>
              <a:buNone/>
            </a:pPr>
            <a:r>
              <a:rPr lang="en-GB" sz="2400" b="1" i="1" dirty="0" smtClean="0">
                <a:latin typeface="Calibri"/>
                <a:ea typeface="Calibri"/>
                <a:cs typeface="Calibri"/>
                <a:sym typeface="Calibri"/>
              </a:rPr>
              <a:t>Anger Retaliation</a:t>
            </a:r>
          </a:p>
          <a:p>
            <a:pPr lvl="0" algn="ctr" rtl="0">
              <a:lnSpc>
                <a:spcPct val="100000"/>
              </a:lnSpc>
              <a:spcBef>
                <a:spcPts val="0"/>
              </a:spcBef>
              <a:spcAft>
                <a:spcPts val="0"/>
              </a:spcAft>
              <a:buNone/>
            </a:pPr>
            <a:endParaRPr lang="en-GB" sz="2400" b="1" i="1" dirty="0" smtClean="0">
              <a:latin typeface="Calibri"/>
              <a:ea typeface="Calibri"/>
              <a:cs typeface="Calibri"/>
              <a:sym typeface="Calibri"/>
            </a:endParaRPr>
          </a:p>
          <a:p>
            <a:pPr lvl="0" algn="ctr" rtl="0">
              <a:lnSpc>
                <a:spcPct val="100000"/>
              </a:lnSpc>
              <a:spcBef>
                <a:spcPts val="0"/>
              </a:spcBef>
              <a:spcAft>
                <a:spcPts val="0"/>
              </a:spcAft>
              <a:buNone/>
            </a:pPr>
            <a:r>
              <a:rPr lang="en-GB" sz="2400" b="1" i="1" dirty="0" smtClean="0">
                <a:latin typeface="Calibri"/>
                <a:ea typeface="Calibri"/>
                <a:cs typeface="Calibri"/>
                <a:sym typeface="Calibri"/>
              </a:rPr>
              <a:t>Anger Excitation</a:t>
            </a:r>
          </a:p>
        </p:txBody>
      </p:sp>
    </p:spTree>
    <p:extLst>
      <p:ext uri="{BB962C8B-B14F-4D97-AF65-F5344CB8AC3E}">
        <p14:creationId xmlns:p14="http://schemas.microsoft.com/office/powerpoint/2010/main" val="133312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699" y="445025"/>
            <a:ext cx="3920331" cy="613200"/>
          </a:xfrm>
          <a:prstGeom prst="rect">
            <a:avLst/>
          </a:prstGeom>
        </p:spPr>
        <p:txBody>
          <a:bodyPr lIns="91425" tIns="91425" rIns="91425" bIns="91425" anchor="t" anchorCtr="0">
            <a:noAutofit/>
          </a:bodyPr>
          <a:lstStyle/>
          <a:p>
            <a:pPr lvl="0" rtl="0">
              <a:spcBef>
                <a:spcPts val="0"/>
              </a:spcBef>
              <a:buNone/>
            </a:pPr>
            <a:r>
              <a:rPr lang="en-GB" dirty="0" smtClean="0">
                <a:latin typeface="Raleway"/>
                <a:ea typeface="Raleway"/>
                <a:cs typeface="Raleway"/>
                <a:sym typeface="Raleway"/>
              </a:rPr>
              <a:t>Prevalence</a:t>
            </a:r>
            <a:endParaRPr lang="en-GB" dirty="0">
              <a:latin typeface="Raleway"/>
              <a:ea typeface="Raleway"/>
              <a:cs typeface="Raleway"/>
              <a:sym typeface="Raleway"/>
            </a:endParaRPr>
          </a:p>
        </p:txBody>
      </p:sp>
      <p:sp>
        <p:nvSpPr>
          <p:cNvPr id="124" name="Shape 124"/>
          <p:cNvSpPr txBox="1">
            <a:spLocks noGrp="1"/>
          </p:cNvSpPr>
          <p:nvPr>
            <p:ph type="body" idx="1"/>
          </p:nvPr>
        </p:nvSpPr>
        <p:spPr>
          <a:xfrm>
            <a:off x="311700" y="1171600"/>
            <a:ext cx="8520600" cy="1164406"/>
          </a:xfrm>
          <a:prstGeom prst="rect">
            <a:avLst/>
          </a:prstGeom>
        </p:spPr>
        <p:txBody>
          <a:bodyPr lIns="91425" tIns="91425" rIns="91425" bIns="91425" anchor="t" anchorCtr="0">
            <a:noAutofit/>
          </a:bodyPr>
          <a:lstStyle/>
          <a:p>
            <a:pPr lvl="0"/>
            <a:r>
              <a:rPr lang="en-US" dirty="0" smtClean="0">
                <a:latin typeface="Raleway"/>
                <a:ea typeface="Raleway"/>
                <a:cs typeface="Raleway"/>
                <a:sym typeface="Raleway"/>
              </a:rPr>
              <a:t>Research indicates that 6% of </a:t>
            </a:r>
            <a:r>
              <a:rPr lang="en-US" dirty="0">
                <a:latin typeface="Raleway"/>
                <a:ea typeface="Raleway"/>
                <a:cs typeface="Raleway"/>
                <a:sym typeface="Raleway"/>
              </a:rPr>
              <a:t>men in college </a:t>
            </a:r>
            <a:r>
              <a:rPr lang="en-US" dirty="0" smtClean="0">
                <a:latin typeface="Raleway"/>
                <a:ea typeface="Raleway"/>
                <a:cs typeface="Raleway"/>
                <a:sym typeface="Raleway"/>
              </a:rPr>
              <a:t>commit rape</a:t>
            </a:r>
            <a:endParaRPr dirty="0">
              <a:latin typeface="Raleway"/>
              <a:ea typeface="Raleway"/>
              <a:cs typeface="Raleway"/>
              <a:sym typeface="Raleway"/>
            </a:endParaRPr>
          </a:p>
        </p:txBody>
      </p:sp>
      <p:cxnSp>
        <p:nvCxnSpPr>
          <p:cNvPr id="3" name="Curved Connector 2"/>
          <p:cNvCxnSpPr/>
          <p:nvPr/>
        </p:nvCxnSpPr>
        <p:spPr>
          <a:xfrm>
            <a:off x="2993232" y="1585913"/>
            <a:ext cx="1814512" cy="1400175"/>
          </a:xfrm>
          <a:prstGeom prst="curvedConnector3">
            <a:avLst>
              <a:gd name="adj1" fmla="val 50000"/>
            </a:avLst>
          </a:prstGeom>
          <a:ln w="190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Shape 124"/>
          <p:cNvSpPr txBox="1">
            <a:spLocks/>
          </p:cNvSpPr>
          <p:nvPr/>
        </p:nvSpPr>
        <p:spPr>
          <a:xfrm>
            <a:off x="4864893" y="2559868"/>
            <a:ext cx="3164682" cy="116440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1"/>
              </a:buClr>
              <a:buSzPct val="100000"/>
              <a:buFont typeface="Old Standard TT"/>
              <a:buNone/>
              <a:defRPr sz="1800" b="0" i="0" u="none" strike="noStrike" cap="none">
                <a:solidFill>
                  <a:schemeClr val="dk1"/>
                </a:solidFill>
                <a:latin typeface="Old Standard TT"/>
                <a:ea typeface="Old Standard TT"/>
                <a:cs typeface="Old Standard TT"/>
                <a:sym typeface="Old Standard TT"/>
              </a:defRPr>
            </a:lvl1pPr>
            <a:lvl2pPr marR="0" lvl="1"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2pPr>
            <a:lvl3pPr marR="0" lvl="2"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3pPr>
            <a:lvl4pPr marR="0" lvl="3"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4pPr>
            <a:lvl5pPr marR="0" lvl="4"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5pPr>
            <a:lvl6pPr marR="0" lvl="5"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6pPr>
            <a:lvl7pPr marR="0" lvl="6"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7pPr>
            <a:lvl8pPr marR="0" lvl="7"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8pPr>
            <a:lvl9pPr marR="0" lvl="8"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9pPr>
          </a:lstStyle>
          <a:p>
            <a:r>
              <a:rPr lang="en-US" dirty="0" smtClean="0">
                <a:latin typeface="Raleway"/>
                <a:ea typeface="Raleway"/>
                <a:cs typeface="Raleway"/>
                <a:sym typeface="Raleway"/>
              </a:rPr>
              <a:t>91-95% of these offenders are serial rapist averaging 6 adult victims </a:t>
            </a:r>
            <a:endParaRPr lang="en-US" dirty="0">
              <a:latin typeface="Raleway"/>
              <a:ea typeface="Raleway"/>
              <a:cs typeface="Raleway"/>
              <a:sym typeface="Raleway"/>
            </a:endParaRPr>
          </a:p>
        </p:txBody>
      </p:sp>
      <p:sp>
        <p:nvSpPr>
          <p:cNvPr id="11" name="Shape 124"/>
          <p:cNvSpPr txBox="1">
            <a:spLocks/>
          </p:cNvSpPr>
          <p:nvPr/>
        </p:nvSpPr>
        <p:spPr>
          <a:xfrm>
            <a:off x="609598" y="4400550"/>
            <a:ext cx="7419977" cy="4857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1"/>
              </a:buClr>
              <a:buSzPct val="100000"/>
              <a:buFont typeface="Old Standard TT"/>
              <a:buNone/>
              <a:defRPr sz="1800" b="0" i="0" u="none" strike="noStrike" cap="none">
                <a:solidFill>
                  <a:schemeClr val="dk1"/>
                </a:solidFill>
                <a:latin typeface="Old Standard TT"/>
                <a:ea typeface="Old Standard TT"/>
                <a:cs typeface="Old Standard TT"/>
                <a:sym typeface="Old Standard TT"/>
              </a:defRPr>
            </a:lvl1pPr>
            <a:lvl2pPr marR="0" lvl="1"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2pPr>
            <a:lvl3pPr marR="0" lvl="2"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3pPr>
            <a:lvl4pPr marR="0" lvl="3"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4pPr>
            <a:lvl5pPr marR="0" lvl="4"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5pPr>
            <a:lvl6pPr marR="0" lvl="5"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6pPr>
            <a:lvl7pPr marR="0" lvl="6"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7pPr>
            <a:lvl8pPr marR="0" lvl="7"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8pPr>
            <a:lvl9pPr marR="0" lvl="8" algn="l" rtl="0">
              <a:lnSpc>
                <a:spcPct val="115000"/>
              </a:lnSpc>
              <a:spcBef>
                <a:spcPts val="0"/>
              </a:spcBef>
              <a:spcAft>
                <a:spcPts val="1600"/>
              </a:spcAft>
              <a:buClr>
                <a:schemeClr val="dk1"/>
              </a:buClr>
              <a:buFont typeface="Old Standard TT"/>
              <a:buNone/>
              <a:defRPr sz="1400" b="0" i="0" u="none" strike="noStrike" cap="none">
                <a:solidFill>
                  <a:schemeClr val="dk1"/>
                </a:solidFill>
                <a:latin typeface="Old Standard TT"/>
                <a:ea typeface="Old Standard TT"/>
                <a:cs typeface="Old Standard TT"/>
                <a:sym typeface="Old Standard TT"/>
              </a:defRPr>
            </a:lvl9pPr>
          </a:lstStyle>
          <a:p>
            <a:r>
              <a:rPr lang="en-US" b="1" dirty="0" smtClean="0">
                <a:solidFill>
                  <a:schemeClr val="tx2"/>
                </a:solidFill>
                <a:latin typeface="Raleway"/>
                <a:ea typeface="Raleway"/>
                <a:cs typeface="Raleway"/>
                <a:sym typeface="Raleway"/>
              </a:rPr>
              <a:t>*Roughly 260,000 male athletes in the NCAA: 15,600 offenders</a:t>
            </a:r>
            <a:endParaRPr lang="en-US" b="1" dirty="0">
              <a:solidFill>
                <a:schemeClr val="tx2"/>
              </a:solidFill>
              <a:latin typeface="Raleway"/>
              <a:ea typeface="Raleway"/>
              <a:cs typeface="Raleway"/>
              <a:sym typeface="Raleway"/>
            </a:endParaRPr>
          </a:p>
        </p:txBody>
      </p:sp>
    </p:spTree>
    <p:extLst>
      <p:ext uri="{BB962C8B-B14F-4D97-AF65-F5344CB8AC3E}">
        <p14:creationId xmlns:p14="http://schemas.microsoft.com/office/powerpoint/2010/main" val="424958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90249" y="526350"/>
            <a:ext cx="8302059" cy="4090800"/>
          </a:xfrm>
          <a:prstGeom prst="rect">
            <a:avLst/>
          </a:prstGeom>
        </p:spPr>
        <p:txBody>
          <a:bodyPr lIns="91425" tIns="91425" rIns="91425" bIns="91425" anchor="ctr" anchorCtr="0">
            <a:noAutofit/>
          </a:bodyPr>
          <a:lstStyle/>
          <a:p>
            <a:pPr lvl="0" algn="ctr" rtl="0">
              <a:spcBef>
                <a:spcPts val="0"/>
              </a:spcBef>
            </a:pPr>
            <a:r>
              <a:rPr lang="en-GB" sz="4800" dirty="0" smtClean="0">
                <a:solidFill>
                  <a:schemeClr val="lt1"/>
                </a:solidFill>
                <a:latin typeface="Raleway"/>
                <a:ea typeface="Raleway"/>
                <a:cs typeface="Raleway"/>
                <a:sym typeface="Raleway"/>
              </a:rPr>
              <a:t/>
            </a:r>
            <a:br>
              <a:rPr lang="en-GB" sz="4800" dirty="0" smtClean="0">
                <a:solidFill>
                  <a:schemeClr val="lt1"/>
                </a:solidFill>
                <a:latin typeface="Raleway"/>
                <a:ea typeface="Raleway"/>
                <a:cs typeface="Raleway"/>
                <a:sym typeface="Raleway"/>
              </a:rPr>
            </a:br>
            <a:r>
              <a:rPr lang="en-GB" sz="4800" dirty="0" smtClean="0">
                <a:solidFill>
                  <a:schemeClr val="lt1"/>
                </a:solidFill>
                <a:latin typeface="Raleway"/>
                <a:ea typeface="Raleway"/>
                <a:cs typeface="Raleway"/>
                <a:sym typeface="Raleway"/>
              </a:rPr>
              <a:t>College Setting</a:t>
            </a:r>
            <a:br>
              <a:rPr lang="en-GB" sz="4800" dirty="0" smtClean="0">
                <a:solidFill>
                  <a:schemeClr val="lt1"/>
                </a:solidFill>
                <a:latin typeface="Raleway"/>
                <a:ea typeface="Raleway"/>
                <a:cs typeface="Raleway"/>
                <a:sym typeface="Raleway"/>
              </a:rPr>
            </a:br>
            <a:r>
              <a:rPr lang="en-GB" sz="4800" dirty="0" smtClean="0">
                <a:solidFill>
                  <a:schemeClr val="lt1"/>
                </a:solidFill>
                <a:latin typeface="Raleway"/>
                <a:ea typeface="Raleway"/>
                <a:cs typeface="Raleway"/>
                <a:sym typeface="Raleway"/>
              </a:rPr>
              <a:t/>
            </a:r>
            <a:br>
              <a:rPr lang="en-GB" sz="4800" dirty="0" smtClean="0">
                <a:solidFill>
                  <a:schemeClr val="lt1"/>
                </a:solidFill>
                <a:latin typeface="Raleway"/>
                <a:ea typeface="Raleway"/>
                <a:cs typeface="Raleway"/>
                <a:sym typeface="Raleway"/>
              </a:rPr>
            </a:br>
            <a:r>
              <a:rPr lang="en-GB" sz="2400" dirty="0" smtClean="0">
                <a:solidFill>
                  <a:schemeClr val="lt1"/>
                </a:solidFill>
                <a:latin typeface="Raleway"/>
                <a:ea typeface="Raleway"/>
                <a:cs typeface="Raleway"/>
                <a:sym typeface="Raleway"/>
              </a:rPr>
              <a:t>Unique setting/Perfect storm</a:t>
            </a:r>
            <a:br>
              <a:rPr lang="en-GB" sz="2400" dirty="0" smtClean="0">
                <a:solidFill>
                  <a:schemeClr val="lt1"/>
                </a:solidFill>
                <a:latin typeface="Raleway"/>
                <a:ea typeface="Raleway"/>
                <a:cs typeface="Raleway"/>
                <a:sym typeface="Raleway"/>
              </a:rPr>
            </a:br>
            <a:r>
              <a:rPr lang="en-GB" sz="2400" dirty="0" smtClean="0">
                <a:solidFill>
                  <a:schemeClr val="lt1"/>
                </a:solidFill>
                <a:latin typeface="Raleway"/>
                <a:ea typeface="Raleway"/>
                <a:cs typeface="Raleway"/>
                <a:sym typeface="Raleway"/>
              </a:rPr>
              <a:t>Every Risk Factor</a:t>
            </a:r>
            <a:br>
              <a:rPr lang="en-GB" sz="2400" dirty="0" smtClean="0">
                <a:solidFill>
                  <a:schemeClr val="lt1"/>
                </a:solidFill>
                <a:latin typeface="Raleway"/>
                <a:ea typeface="Raleway"/>
                <a:cs typeface="Raleway"/>
                <a:sym typeface="Raleway"/>
              </a:rPr>
            </a:br>
            <a:r>
              <a:rPr lang="en-GB" sz="2400" dirty="0" smtClean="0">
                <a:solidFill>
                  <a:schemeClr val="lt1"/>
                </a:solidFill>
                <a:latin typeface="Raleway"/>
                <a:ea typeface="Raleway"/>
                <a:cs typeface="Raleway"/>
                <a:sym typeface="Raleway"/>
              </a:rPr>
              <a:t>Few Protective Factors</a:t>
            </a:r>
            <a:r>
              <a:rPr lang="en-GB" sz="4800" dirty="0" smtClean="0">
                <a:solidFill>
                  <a:schemeClr val="lt1"/>
                </a:solidFill>
                <a:latin typeface="Raleway"/>
                <a:ea typeface="Raleway"/>
                <a:cs typeface="Raleway"/>
                <a:sym typeface="Raleway"/>
              </a:rPr>
              <a:t/>
            </a:r>
            <a:br>
              <a:rPr lang="en-GB" sz="4800" dirty="0" smtClean="0">
                <a:solidFill>
                  <a:schemeClr val="lt1"/>
                </a:solidFill>
                <a:latin typeface="Raleway"/>
                <a:ea typeface="Raleway"/>
                <a:cs typeface="Raleway"/>
                <a:sym typeface="Raleway"/>
              </a:rPr>
            </a:br>
            <a:endParaRPr lang="en-GB" sz="2800" dirty="0">
              <a:solidFill>
                <a:schemeClr val="lt1"/>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501285" y="591943"/>
            <a:ext cx="5470870" cy="776700"/>
          </a:xfrm>
          <a:prstGeom prst="rect">
            <a:avLst/>
          </a:prstGeom>
        </p:spPr>
        <p:txBody>
          <a:bodyPr lIns="91425" tIns="91425" rIns="91425" bIns="91425" anchor="t" anchorCtr="0">
            <a:noAutofit/>
          </a:bodyPr>
          <a:lstStyle/>
          <a:p>
            <a:pPr lvl="0" algn="ctr" rtl="0">
              <a:spcBef>
                <a:spcPts val="0"/>
              </a:spcBef>
              <a:buNone/>
            </a:pPr>
            <a:r>
              <a:rPr lang="en-GB" sz="3600" dirty="0" smtClean="0">
                <a:solidFill>
                  <a:schemeClr val="lt2"/>
                </a:solidFill>
                <a:latin typeface="Calibri"/>
                <a:ea typeface="Calibri"/>
                <a:cs typeface="Calibri"/>
                <a:sym typeface="Calibri"/>
              </a:rPr>
              <a:t>8 Convergent Risk Factors</a:t>
            </a:r>
            <a:endParaRPr lang="en-GB" sz="3600" dirty="0">
              <a:solidFill>
                <a:schemeClr val="lt2"/>
              </a:solidFill>
              <a:latin typeface="Calibri"/>
              <a:ea typeface="Calibri"/>
              <a:cs typeface="Calibri"/>
              <a:sym typeface="Calibri"/>
            </a:endParaRPr>
          </a:p>
        </p:txBody>
      </p:sp>
      <p:sp>
        <p:nvSpPr>
          <p:cNvPr id="116" name="Shape 116"/>
          <p:cNvSpPr txBox="1">
            <a:spLocks noGrp="1"/>
          </p:cNvSpPr>
          <p:nvPr>
            <p:ph type="body" idx="1"/>
          </p:nvPr>
        </p:nvSpPr>
        <p:spPr>
          <a:xfrm>
            <a:off x="850287" y="1368643"/>
            <a:ext cx="6772866" cy="3052008"/>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GB" sz="2400" b="1" i="1" dirty="0" smtClean="0">
                <a:latin typeface="Calibri"/>
                <a:ea typeface="Calibri"/>
                <a:cs typeface="Calibri"/>
                <a:sym typeface="Calibri"/>
              </a:rPr>
              <a:t>Age of Victim</a:t>
            </a:r>
          </a:p>
          <a:p>
            <a:pPr lvl="0" algn="ctr" rtl="0">
              <a:lnSpc>
                <a:spcPct val="100000"/>
              </a:lnSpc>
              <a:spcBef>
                <a:spcPts val="0"/>
              </a:spcBef>
              <a:spcAft>
                <a:spcPts val="0"/>
              </a:spcAft>
              <a:buNone/>
            </a:pPr>
            <a:r>
              <a:rPr lang="en-GB" sz="2400" b="1" i="1" dirty="0" smtClean="0">
                <a:latin typeface="Calibri"/>
                <a:ea typeface="Calibri"/>
                <a:cs typeface="Calibri"/>
                <a:sym typeface="Calibri"/>
              </a:rPr>
              <a:t>Victim Access</a:t>
            </a:r>
          </a:p>
          <a:p>
            <a:pPr lvl="0" algn="ctr" rtl="0">
              <a:lnSpc>
                <a:spcPct val="100000"/>
              </a:lnSpc>
              <a:spcBef>
                <a:spcPts val="0"/>
              </a:spcBef>
              <a:spcAft>
                <a:spcPts val="0"/>
              </a:spcAft>
              <a:buNone/>
            </a:pPr>
            <a:r>
              <a:rPr lang="en-GB" sz="2400" b="1" i="1" dirty="0" smtClean="0">
                <a:latin typeface="Calibri"/>
                <a:ea typeface="Calibri"/>
                <a:cs typeface="Calibri"/>
                <a:sym typeface="Calibri"/>
              </a:rPr>
              <a:t>Social Culture</a:t>
            </a:r>
          </a:p>
          <a:p>
            <a:pPr lvl="0" algn="ctr" rtl="0">
              <a:lnSpc>
                <a:spcPct val="100000"/>
              </a:lnSpc>
              <a:spcBef>
                <a:spcPts val="0"/>
              </a:spcBef>
              <a:spcAft>
                <a:spcPts val="0"/>
              </a:spcAft>
              <a:buNone/>
            </a:pPr>
            <a:r>
              <a:rPr lang="en-GB" sz="2400" b="1" i="1" dirty="0" smtClean="0">
                <a:latin typeface="Calibri"/>
                <a:ea typeface="Calibri"/>
                <a:cs typeface="Calibri"/>
                <a:sym typeface="Calibri"/>
              </a:rPr>
              <a:t>Drug Prevalence</a:t>
            </a:r>
          </a:p>
          <a:p>
            <a:pPr lvl="0" algn="ctr" rtl="0">
              <a:lnSpc>
                <a:spcPct val="100000"/>
              </a:lnSpc>
              <a:spcBef>
                <a:spcPts val="0"/>
              </a:spcBef>
              <a:spcAft>
                <a:spcPts val="0"/>
              </a:spcAft>
              <a:buNone/>
            </a:pPr>
            <a:r>
              <a:rPr lang="en-GB" sz="2400" b="1" i="1" dirty="0" smtClean="0">
                <a:latin typeface="Calibri"/>
                <a:ea typeface="Calibri"/>
                <a:cs typeface="Calibri"/>
                <a:sym typeface="Calibri"/>
              </a:rPr>
              <a:t>Coercion-supporting peer groups</a:t>
            </a:r>
          </a:p>
          <a:p>
            <a:pPr lvl="0" algn="ctr" rtl="0">
              <a:lnSpc>
                <a:spcPct val="100000"/>
              </a:lnSpc>
              <a:spcBef>
                <a:spcPts val="0"/>
              </a:spcBef>
              <a:spcAft>
                <a:spcPts val="0"/>
              </a:spcAft>
              <a:buNone/>
            </a:pPr>
            <a:r>
              <a:rPr lang="en-GB" sz="2400" b="1" i="1" dirty="0" smtClean="0">
                <a:latin typeface="Calibri"/>
                <a:ea typeface="Calibri"/>
                <a:cs typeface="Calibri"/>
                <a:sym typeface="Calibri"/>
              </a:rPr>
              <a:t>Age of Offender</a:t>
            </a:r>
          </a:p>
          <a:p>
            <a:pPr lvl="0" algn="ctr" rtl="0">
              <a:lnSpc>
                <a:spcPct val="100000"/>
              </a:lnSpc>
              <a:spcBef>
                <a:spcPts val="0"/>
              </a:spcBef>
              <a:spcAft>
                <a:spcPts val="0"/>
              </a:spcAft>
              <a:buNone/>
            </a:pPr>
            <a:r>
              <a:rPr lang="en-GB" sz="2400" b="1" i="1" dirty="0" smtClean="0">
                <a:latin typeface="Calibri"/>
                <a:ea typeface="Calibri"/>
                <a:cs typeface="Calibri"/>
                <a:sym typeface="Calibri"/>
              </a:rPr>
              <a:t>Ubiquitous Victim Pool</a:t>
            </a:r>
          </a:p>
          <a:p>
            <a:pPr lvl="0" algn="ctr" rtl="0">
              <a:lnSpc>
                <a:spcPct val="100000"/>
              </a:lnSpc>
              <a:spcBef>
                <a:spcPts val="0"/>
              </a:spcBef>
              <a:spcAft>
                <a:spcPts val="0"/>
              </a:spcAft>
              <a:buNone/>
            </a:pPr>
            <a:r>
              <a:rPr lang="en-GB" sz="2400" b="1" i="1" dirty="0" smtClean="0">
                <a:latin typeface="Calibri"/>
                <a:ea typeface="Calibri"/>
                <a:cs typeface="Calibri"/>
                <a:sym typeface="Calibri"/>
              </a:rPr>
              <a:t>Perceived Sense of Immunity </a:t>
            </a:r>
            <a:endParaRPr lang="en-GB" sz="2400" b="1" i="1"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07818" y="595746"/>
            <a:ext cx="4087091" cy="2046556"/>
          </a:xfrm>
          <a:prstGeom prst="rect">
            <a:avLst/>
          </a:prstGeom>
        </p:spPr>
        <p:txBody>
          <a:bodyPr lIns="91425" tIns="91425" rIns="91425" bIns="91425" anchor="b" anchorCtr="0">
            <a:noAutofit/>
          </a:bodyPr>
          <a:lstStyle/>
          <a:p>
            <a:pPr lvl="0"/>
            <a:r>
              <a:rPr lang="en-US" sz="3600" dirty="0" smtClean="0">
                <a:solidFill>
                  <a:schemeClr val="tx2"/>
                </a:solidFill>
                <a:latin typeface="Raleway"/>
                <a:ea typeface="Raleway"/>
                <a:cs typeface="Raleway"/>
                <a:sym typeface="Raleway"/>
              </a:rPr>
              <a:t>Preconditions for Sexual Abuse </a:t>
            </a:r>
            <a:r>
              <a:rPr lang="en-US" sz="3600" dirty="0">
                <a:solidFill>
                  <a:schemeClr val="tx2"/>
                </a:solidFill>
                <a:latin typeface="Raleway"/>
                <a:ea typeface="Raleway"/>
                <a:cs typeface="Raleway"/>
                <a:sym typeface="Raleway"/>
              </a:rPr>
              <a:t/>
            </a:r>
            <a:br>
              <a:rPr lang="en-US" sz="3600" dirty="0">
                <a:solidFill>
                  <a:schemeClr val="tx2"/>
                </a:solidFill>
                <a:latin typeface="Raleway"/>
                <a:ea typeface="Raleway"/>
                <a:cs typeface="Raleway"/>
                <a:sym typeface="Raleway"/>
              </a:rPr>
            </a:br>
            <a:endParaRPr lang="en-GB" sz="3600" dirty="0">
              <a:solidFill>
                <a:schemeClr val="lt2"/>
              </a:solidFill>
              <a:latin typeface="Raleway"/>
              <a:ea typeface="Raleway"/>
              <a:cs typeface="Raleway"/>
              <a:sym typeface="Raleway"/>
            </a:endParaRPr>
          </a:p>
        </p:txBody>
      </p:sp>
      <p:sp>
        <p:nvSpPr>
          <p:cNvPr id="5" name="Shape 136"/>
          <p:cNvSpPr txBox="1">
            <a:spLocks/>
          </p:cNvSpPr>
          <p:nvPr/>
        </p:nvSpPr>
        <p:spPr>
          <a:xfrm>
            <a:off x="4806094" y="849667"/>
            <a:ext cx="4087091" cy="358526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ct val="100000"/>
              <a:buFont typeface="Old Standard TT"/>
              <a:buNone/>
              <a:defRPr sz="4200" b="0" i="0" u="none" strike="noStrike" cap="none">
                <a:solidFill>
                  <a:schemeClr val="lt2"/>
                </a:solidFill>
                <a:latin typeface="Old Standard TT"/>
                <a:ea typeface="Old Standard TT"/>
                <a:cs typeface="Old Standard TT"/>
                <a:sym typeface="Old Standard TT"/>
              </a:defRPr>
            </a:lvl1pPr>
            <a:lvl2pPr lvl="1"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2pPr>
            <a:lvl3pPr lvl="2"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3pPr>
            <a:lvl4pPr lvl="3"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4pPr>
            <a:lvl5pPr lvl="4"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5pPr>
            <a:lvl6pPr lvl="5"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6pPr>
            <a:lvl7pPr lvl="6"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7pPr>
            <a:lvl8pPr lvl="7"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8pPr>
            <a:lvl9pPr lvl="8" algn="ctr" rtl="0">
              <a:spcBef>
                <a:spcPts val="0"/>
              </a:spcBef>
              <a:buClr>
                <a:schemeClr val="lt2"/>
              </a:buClr>
              <a:buSzPct val="100000"/>
              <a:buFont typeface="Old Standard TT"/>
              <a:buNone/>
              <a:defRPr sz="4200">
                <a:solidFill>
                  <a:schemeClr val="lt2"/>
                </a:solidFill>
                <a:latin typeface="Old Standard TT"/>
                <a:ea typeface="Old Standard TT"/>
                <a:cs typeface="Old Standard TT"/>
                <a:sym typeface="Old Standard TT"/>
              </a:defRPr>
            </a:lvl9pPr>
          </a:lstStyle>
          <a:p>
            <a:pPr marL="342900" indent="-342900" algn="l">
              <a:buFont typeface="Arial" panose="020B0604020202020204" pitchFamily="34" charset="0"/>
              <a:buChar char="•"/>
            </a:pPr>
            <a:r>
              <a:rPr lang="en-US" sz="2000" dirty="0" smtClean="0">
                <a:solidFill>
                  <a:schemeClr val="bg1"/>
                </a:solidFill>
                <a:latin typeface="Raleway"/>
                <a:ea typeface="Raleway"/>
                <a:cs typeface="Raleway"/>
                <a:sym typeface="Raleway"/>
              </a:rPr>
              <a:t>Motivation to sexually abuse</a:t>
            </a:r>
          </a:p>
          <a:p>
            <a:pPr marL="342900" indent="-342900" algn="l">
              <a:buFont typeface="Arial" panose="020B0604020202020204" pitchFamily="34" charset="0"/>
              <a:buChar char="•"/>
            </a:pPr>
            <a:endParaRPr lang="en-US" sz="2000" dirty="0" smtClean="0">
              <a:solidFill>
                <a:schemeClr val="bg1"/>
              </a:solidFill>
              <a:latin typeface="Raleway"/>
              <a:ea typeface="Raleway"/>
              <a:cs typeface="Raleway"/>
              <a:sym typeface="Raleway"/>
            </a:endParaRPr>
          </a:p>
          <a:p>
            <a:pPr marL="342900" indent="-342900" algn="l">
              <a:buFont typeface="Arial" panose="020B0604020202020204" pitchFamily="34" charset="0"/>
              <a:buChar char="•"/>
            </a:pPr>
            <a:r>
              <a:rPr lang="en-US" sz="2000" dirty="0" smtClean="0">
                <a:solidFill>
                  <a:schemeClr val="bg1"/>
                </a:solidFill>
                <a:latin typeface="Raleway"/>
                <a:ea typeface="Raleway"/>
                <a:cs typeface="Raleway"/>
                <a:sym typeface="Raleway"/>
              </a:rPr>
              <a:t>Overcoming internal inhibitions</a:t>
            </a:r>
          </a:p>
          <a:p>
            <a:pPr marL="342900" indent="-342900" algn="l">
              <a:buFont typeface="Arial" panose="020B0604020202020204" pitchFamily="34" charset="0"/>
              <a:buChar char="•"/>
            </a:pPr>
            <a:endParaRPr lang="en-US" sz="2000" dirty="0" smtClean="0">
              <a:solidFill>
                <a:schemeClr val="bg1"/>
              </a:solidFill>
              <a:latin typeface="Raleway"/>
              <a:ea typeface="Raleway"/>
              <a:cs typeface="Raleway"/>
              <a:sym typeface="Raleway"/>
            </a:endParaRPr>
          </a:p>
          <a:p>
            <a:pPr marL="342900" indent="-342900" algn="l">
              <a:buFont typeface="Arial" panose="020B0604020202020204" pitchFamily="34" charset="0"/>
              <a:buChar char="•"/>
            </a:pPr>
            <a:r>
              <a:rPr lang="en-US" sz="2000" dirty="0" smtClean="0">
                <a:solidFill>
                  <a:schemeClr val="bg1"/>
                </a:solidFill>
                <a:latin typeface="Raleway"/>
                <a:ea typeface="Raleway"/>
                <a:cs typeface="Raleway"/>
                <a:sym typeface="Raleway"/>
              </a:rPr>
              <a:t>Overcoming external inhibitions </a:t>
            </a:r>
          </a:p>
          <a:p>
            <a:pPr marL="342900" indent="-342900" algn="l">
              <a:buFont typeface="Arial" panose="020B0604020202020204" pitchFamily="34" charset="0"/>
              <a:buChar char="•"/>
            </a:pPr>
            <a:endParaRPr lang="en-US" sz="2000" dirty="0" smtClean="0">
              <a:solidFill>
                <a:schemeClr val="bg1"/>
              </a:solidFill>
              <a:latin typeface="Raleway"/>
              <a:ea typeface="Raleway"/>
              <a:cs typeface="Raleway"/>
              <a:sym typeface="Raleway"/>
            </a:endParaRPr>
          </a:p>
          <a:p>
            <a:pPr marL="342900" indent="-342900" algn="l">
              <a:buFont typeface="Arial" panose="020B0604020202020204" pitchFamily="34" charset="0"/>
              <a:buChar char="•"/>
            </a:pPr>
            <a:r>
              <a:rPr lang="en-US" sz="2000" dirty="0" smtClean="0">
                <a:solidFill>
                  <a:schemeClr val="bg1"/>
                </a:solidFill>
                <a:latin typeface="Raleway"/>
                <a:ea typeface="Raleway"/>
                <a:cs typeface="Raleway"/>
                <a:sym typeface="Raleway"/>
              </a:rPr>
              <a:t>Overcoming victim’s resistance</a:t>
            </a:r>
            <a:r>
              <a:rPr lang="en-US" sz="2400" dirty="0" smtClean="0">
                <a:solidFill>
                  <a:schemeClr val="tx2"/>
                </a:solidFill>
                <a:latin typeface="Raleway"/>
                <a:ea typeface="Raleway"/>
                <a:cs typeface="Raleway"/>
                <a:sym typeface="Raleway"/>
              </a:rPr>
              <a:t/>
            </a:r>
            <a:br>
              <a:rPr lang="en-US" sz="2400" dirty="0" smtClean="0">
                <a:solidFill>
                  <a:schemeClr val="tx2"/>
                </a:solidFill>
                <a:latin typeface="Raleway"/>
                <a:ea typeface="Raleway"/>
                <a:cs typeface="Raleway"/>
                <a:sym typeface="Raleway"/>
              </a:rPr>
            </a:br>
            <a:endParaRPr lang="en-GB" sz="2400" dirty="0">
              <a:latin typeface="Raleway"/>
              <a:ea typeface="Raleway"/>
              <a:cs typeface="Raleway"/>
              <a:sym typeface="Raleway"/>
            </a:endParaRPr>
          </a:p>
        </p:txBody>
      </p:sp>
    </p:spTree>
    <p:extLst>
      <p:ext uri="{BB962C8B-B14F-4D97-AF65-F5344CB8AC3E}">
        <p14:creationId xmlns:p14="http://schemas.microsoft.com/office/powerpoint/2010/main" val="673437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6977</TotalTime>
  <Words>1501</Words>
  <Application>Microsoft Office PowerPoint</Application>
  <PresentationFormat>On-screen Show (16:9)</PresentationFormat>
  <Paragraphs>250</Paragraphs>
  <Slides>46</Slides>
  <Notes>46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Calibri</vt:lpstr>
      <vt:lpstr>Old Standard TT</vt:lpstr>
      <vt:lpstr>Raleway</vt:lpstr>
      <vt:lpstr>Arial</vt:lpstr>
      <vt:lpstr>simple-light-2</vt:lpstr>
      <vt:lpstr>paperback</vt:lpstr>
      <vt:lpstr>Collegiate Typologies  and Behaviour  Identification</vt:lpstr>
      <vt:lpstr>Who are the offenders? </vt:lpstr>
      <vt:lpstr>Core Distinctions</vt:lpstr>
      <vt:lpstr>Precision of Language</vt:lpstr>
      <vt:lpstr>Four Dominate Rapist Typologies </vt:lpstr>
      <vt:lpstr>Prevalence</vt:lpstr>
      <vt:lpstr> College Setting  Unique setting/Perfect storm Every Risk Factor Few Protective Factors </vt:lpstr>
      <vt:lpstr>8 Convergent Risk Factors</vt:lpstr>
      <vt:lpstr>Preconditions for Sexual Abuse  </vt:lpstr>
      <vt:lpstr>Risk Areas for College Populations </vt:lpstr>
      <vt:lpstr>Risk Indicators </vt:lpstr>
      <vt:lpstr>Criminal/Delinquent Behaviour</vt:lpstr>
      <vt:lpstr>Criminal/Delinquent Behaviour</vt:lpstr>
      <vt:lpstr>Red Flag Indicators</vt:lpstr>
      <vt:lpstr>Alcohol and Drug Use</vt:lpstr>
      <vt:lpstr>Red Flag Indicators</vt:lpstr>
      <vt:lpstr>Big 5 Personality Traits Red Flag Indicators </vt:lpstr>
      <vt:lpstr>Sexual Narcissism </vt:lpstr>
      <vt:lpstr>Red Flag Indicators</vt:lpstr>
      <vt:lpstr>Common Red Flag Indicators  </vt:lpstr>
      <vt:lpstr>Hostile Masculinity/Rape Myth Belief</vt:lpstr>
      <vt:lpstr>Red Flag Indicators</vt:lpstr>
      <vt:lpstr>Resisting Peer Influence</vt:lpstr>
      <vt:lpstr>Red Flag Indicators</vt:lpstr>
      <vt:lpstr>Attraction of Sexual Aggression</vt:lpstr>
      <vt:lpstr>Red Flag Indicators</vt:lpstr>
      <vt:lpstr>Putting it all together:  Power Assertive Rapist Typology</vt:lpstr>
      <vt:lpstr>Power Assertive Rapist or “Entitled Rapist”</vt:lpstr>
      <vt:lpstr>May have criminal history of aggression  Used abusive language/obscenities towards victim  Moderate force/no pre-planning  Assaults are typically NOT in personal residence  Multiple victims/episodic  Hyper-masculine persona (internal/external) </vt:lpstr>
      <vt:lpstr>Alternative Offender:  Power Reassurance Rapist Typology</vt:lpstr>
      <vt:lpstr>Power Reassurance Rapist or “Gentleman Rapist”</vt:lpstr>
      <vt:lpstr>Premeditated/Multiple targets  Fantasy that victim wants  him/interactive  Provides contact information  Asks personal questions  Minimal criminal record  Takes pride in personal appearance  Commits offenses close to home or work </vt:lpstr>
      <vt:lpstr>The Undetected Rapist</vt:lpstr>
      <vt:lpstr>Response &amp; Counters Systemic and Individual </vt:lpstr>
      <vt:lpstr>Individual Response: Empathy</vt:lpstr>
      <vt:lpstr>Individual Response: Personalization</vt:lpstr>
      <vt:lpstr>Individual Response: No “Othering”</vt:lpstr>
      <vt:lpstr>Individual Response: Environmental Acknowledgement</vt:lpstr>
      <vt:lpstr>Individual Response: Encouragement</vt:lpstr>
      <vt:lpstr>Attachment Describes…</vt:lpstr>
      <vt:lpstr>Education</vt:lpstr>
      <vt:lpstr>Environmental</vt:lpstr>
      <vt:lpstr>Pro Social Bystander Intervention</vt:lpstr>
      <vt:lpstr>Internal Restorative Justice Model</vt:lpstr>
      <vt:lpstr>Resources  Stopitnow.org </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101: Yes Means Yes!</dc:title>
  <dc:creator>Brockman, Jennifer Marie</dc:creator>
  <cp:lastModifiedBy>Demetria Humphries</cp:lastModifiedBy>
  <cp:revision>52</cp:revision>
  <dcterms:modified xsi:type="dcterms:W3CDTF">2016-11-28T16:42:04Z</dcterms:modified>
</cp:coreProperties>
</file>